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271" r:id="rId3"/>
    <p:sldId id="259" r:id="rId4"/>
    <p:sldId id="260" r:id="rId5"/>
    <p:sldId id="261" r:id="rId6"/>
    <p:sldId id="262" r:id="rId7"/>
    <p:sldId id="263" r:id="rId8"/>
    <p:sldId id="265" r:id="rId9"/>
    <p:sldId id="269"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873"/>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9"/>
    <p:restoredTop sz="94752"/>
  </p:normalViewPr>
  <p:slideViewPr>
    <p:cSldViewPr snapToGrid="0">
      <p:cViewPr varScale="1">
        <p:scale>
          <a:sx n="97" d="100"/>
          <a:sy n="97" d="100"/>
        </p:scale>
        <p:origin x="74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7A778-700B-7241-BCEF-FD459111CD12}"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F09C-E6DF-AE4F-84A6-1F905F76DF2D}" type="slidenum">
              <a:rPr lang="en-US" smtClean="0"/>
              <a:t>‹#›</a:t>
            </a:fld>
            <a:endParaRPr lang="en-US"/>
          </a:p>
        </p:txBody>
      </p:sp>
    </p:spTree>
    <p:extLst>
      <p:ext uri="{BB962C8B-B14F-4D97-AF65-F5344CB8AC3E}">
        <p14:creationId xmlns:p14="http://schemas.microsoft.com/office/powerpoint/2010/main" val="79515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1</a:t>
            </a:fld>
            <a:endParaRPr lang="en-US"/>
          </a:p>
        </p:txBody>
      </p:sp>
    </p:spTree>
    <p:extLst>
      <p:ext uri="{BB962C8B-B14F-4D97-AF65-F5344CB8AC3E}">
        <p14:creationId xmlns:p14="http://schemas.microsoft.com/office/powerpoint/2010/main" val="395520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10</a:t>
            </a:fld>
            <a:endParaRPr lang="en-US"/>
          </a:p>
        </p:txBody>
      </p:sp>
    </p:spTree>
    <p:extLst>
      <p:ext uri="{BB962C8B-B14F-4D97-AF65-F5344CB8AC3E}">
        <p14:creationId xmlns:p14="http://schemas.microsoft.com/office/powerpoint/2010/main" val="90686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2</a:t>
            </a:fld>
            <a:endParaRPr lang="en-US"/>
          </a:p>
        </p:txBody>
      </p:sp>
    </p:spTree>
    <p:extLst>
      <p:ext uri="{BB962C8B-B14F-4D97-AF65-F5344CB8AC3E}">
        <p14:creationId xmlns:p14="http://schemas.microsoft.com/office/powerpoint/2010/main" val="405077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3</a:t>
            </a:fld>
            <a:endParaRPr lang="en-US"/>
          </a:p>
        </p:txBody>
      </p:sp>
    </p:spTree>
    <p:extLst>
      <p:ext uri="{BB962C8B-B14F-4D97-AF65-F5344CB8AC3E}">
        <p14:creationId xmlns:p14="http://schemas.microsoft.com/office/powerpoint/2010/main" val="307250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4</a:t>
            </a:fld>
            <a:endParaRPr lang="en-US"/>
          </a:p>
        </p:txBody>
      </p:sp>
    </p:spTree>
    <p:extLst>
      <p:ext uri="{BB962C8B-B14F-4D97-AF65-F5344CB8AC3E}">
        <p14:creationId xmlns:p14="http://schemas.microsoft.com/office/powerpoint/2010/main" val="114715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5</a:t>
            </a:fld>
            <a:endParaRPr lang="en-US"/>
          </a:p>
        </p:txBody>
      </p:sp>
    </p:spTree>
    <p:extLst>
      <p:ext uri="{BB962C8B-B14F-4D97-AF65-F5344CB8AC3E}">
        <p14:creationId xmlns:p14="http://schemas.microsoft.com/office/powerpoint/2010/main" val="179361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6</a:t>
            </a:fld>
            <a:endParaRPr lang="en-US"/>
          </a:p>
        </p:txBody>
      </p:sp>
    </p:spTree>
    <p:extLst>
      <p:ext uri="{BB962C8B-B14F-4D97-AF65-F5344CB8AC3E}">
        <p14:creationId xmlns:p14="http://schemas.microsoft.com/office/powerpoint/2010/main" val="286713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7</a:t>
            </a:fld>
            <a:endParaRPr lang="en-US"/>
          </a:p>
        </p:txBody>
      </p:sp>
    </p:spTree>
    <p:extLst>
      <p:ext uri="{BB962C8B-B14F-4D97-AF65-F5344CB8AC3E}">
        <p14:creationId xmlns:p14="http://schemas.microsoft.com/office/powerpoint/2010/main" val="122242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8</a:t>
            </a:fld>
            <a:endParaRPr lang="en-US"/>
          </a:p>
        </p:txBody>
      </p:sp>
    </p:spTree>
    <p:extLst>
      <p:ext uri="{BB962C8B-B14F-4D97-AF65-F5344CB8AC3E}">
        <p14:creationId xmlns:p14="http://schemas.microsoft.com/office/powerpoint/2010/main" val="3153409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F09C-E6DF-AE4F-84A6-1F905F76DF2D}" type="slidenum">
              <a:rPr lang="en-US" smtClean="0"/>
              <a:t>9</a:t>
            </a:fld>
            <a:endParaRPr lang="en-US"/>
          </a:p>
        </p:txBody>
      </p:sp>
    </p:spTree>
    <p:extLst>
      <p:ext uri="{BB962C8B-B14F-4D97-AF65-F5344CB8AC3E}">
        <p14:creationId xmlns:p14="http://schemas.microsoft.com/office/powerpoint/2010/main" val="401285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F7EC-1068-CA3E-7AF8-0B8165C0A2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2FF3B34-82CD-9B84-8661-90D63E1EEB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45EE7E-CEB1-BB2B-2503-D5BEE81F3537}"/>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5" name="Footer Placeholder 4">
            <a:extLst>
              <a:ext uri="{FF2B5EF4-FFF2-40B4-BE49-F238E27FC236}">
                <a16:creationId xmlns:a16="http://schemas.microsoft.com/office/drawing/2014/main" id="{ACFB56E9-2DE8-71B8-3C0C-AFD448DCF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1C336-6F3A-24D1-64F8-E2D68603D35E}"/>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3047248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8D5E-1E3B-010D-BD5E-4461006B3B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BF2B6A-33D3-AC23-1E69-AD95BEF4D21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BA69CA-E534-CEB4-ED0F-D0B2D1286DCF}"/>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5" name="Footer Placeholder 4">
            <a:extLst>
              <a:ext uri="{FF2B5EF4-FFF2-40B4-BE49-F238E27FC236}">
                <a16:creationId xmlns:a16="http://schemas.microsoft.com/office/drawing/2014/main" id="{C122B7DA-D1E8-03FD-BE5F-30B9D4437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FF97A-DE43-CF8F-649A-B08AA8A79AD7}"/>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384407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C7DDA-3811-F7B4-6892-FC97D20A6B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84A12B-6357-ACB6-1F71-0F02814826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38D5EE-3829-7B09-CFC8-CF846BC0BBF6}"/>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5" name="Footer Placeholder 4">
            <a:extLst>
              <a:ext uri="{FF2B5EF4-FFF2-40B4-BE49-F238E27FC236}">
                <a16:creationId xmlns:a16="http://schemas.microsoft.com/office/drawing/2014/main" id="{135BD711-AF76-CC39-584D-6F74D993B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6C0FB-8419-342A-4555-3DDA1B89E958}"/>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56070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080-40DD-D234-3008-04972FFEA1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23400E9-B531-D0CB-7E10-E11E5F9E8C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F98C92-2FF9-4696-D856-4F5FF912A628}"/>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5" name="Footer Placeholder 4">
            <a:extLst>
              <a:ext uri="{FF2B5EF4-FFF2-40B4-BE49-F238E27FC236}">
                <a16:creationId xmlns:a16="http://schemas.microsoft.com/office/drawing/2014/main" id="{00CD275E-742C-6544-E221-1444BEF1E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3C2E2-EFE5-B823-D27D-CED0B3723B3B}"/>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285526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8E97-E9EA-C961-4A71-856097830F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27B14E-8268-06E6-F6CF-EFA3FE836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68C7CF-E771-92C3-DD5A-8D0998D9B591}"/>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5" name="Footer Placeholder 4">
            <a:extLst>
              <a:ext uri="{FF2B5EF4-FFF2-40B4-BE49-F238E27FC236}">
                <a16:creationId xmlns:a16="http://schemas.microsoft.com/office/drawing/2014/main" id="{0F74EF0D-6C7B-203A-7C30-DC7486DD3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80AF8-E53D-2100-85C4-D5B934107A1E}"/>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406125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FBC1-EE99-B3D5-9D5C-AB10B11658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1F3D74-C432-C803-5B1D-19816E6207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A29F3CE-478A-1B1B-7061-6969263FCA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424BBC-57DF-B697-F87C-107383C5D7B9}"/>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6" name="Footer Placeholder 5">
            <a:extLst>
              <a:ext uri="{FF2B5EF4-FFF2-40B4-BE49-F238E27FC236}">
                <a16:creationId xmlns:a16="http://schemas.microsoft.com/office/drawing/2014/main" id="{558963A0-8B72-CEC4-FD87-E1CBAC9DD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04540-F747-3BA8-66B2-55FC965E219B}"/>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42800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5D34-0B53-3E02-1AEE-2420AE2FF00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16A67E-5223-ED3A-4D39-A07985050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2FD803-3893-2943-F5DA-5EF97E90D8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DA5B05-2486-643A-F4BD-761B19983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C49A89-DE87-9360-EA1D-6022AD9F44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C0A18C2-0005-277A-DF96-F2FDB9B09229}"/>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8" name="Footer Placeholder 7">
            <a:extLst>
              <a:ext uri="{FF2B5EF4-FFF2-40B4-BE49-F238E27FC236}">
                <a16:creationId xmlns:a16="http://schemas.microsoft.com/office/drawing/2014/main" id="{1A50C01B-915C-9633-EF2E-6FF8FDA57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7621B5-0FF7-7425-5B5A-B716E26A5FFB}"/>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252503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3EF9-07D3-B63D-EBD3-DC24A9364F9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66E6340-1D7C-18AF-97C9-16EE3BB91A78}"/>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4" name="Footer Placeholder 3">
            <a:extLst>
              <a:ext uri="{FF2B5EF4-FFF2-40B4-BE49-F238E27FC236}">
                <a16:creationId xmlns:a16="http://schemas.microsoft.com/office/drawing/2014/main" id="{43733F79-DC85-2712-A0ED-24DB1FE855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4169B7-CD86-E279-2685-2A56CA98D4EE}"/>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414410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38D3AF-134D-81B2-915F-CE32C32DA79B}"/>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3" name="Footer Placeholder 2">
            <a:extLst>
              <a:ext uri="{FF2B5EF4-FFF2-40B4-BE49-F238E27FC236}">
                <a16:creationId xmlns:a16="http://schemas.microsoft.com/office/drawing/2014/main" id="{C3A14763-0433-ADDB-D287-DB2EED1D9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6C3BB-5B03-9BC0-30C8-D48C809266AF}"/>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38983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4529-E190-CA2F-6F67-B6AAF6B8BA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8769424-525E-C1ED-D82F-6375D2D2A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3671C68-01D7-6F46-A90A-56D545DB9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EBC5D5-E4FE-107B-1B52-205C92D66E42}"/>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6" name="Footer Placeholder 5">
            <a:extLst>
              <a:ext uri="{FF2B5EF4-FFF2-40B4-BE49-F238E27FC236}">
                <a16:creationId xmlns:a16="http://schemas.microsoft.com/office/drawing/2014/main" id="{DDF583C6-A4DD-131A-884C-1037A00B5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65EF2-C392-AC0B-C6ED-3F07116746AA}"/>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349918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2613-5CC8-DCB6-A094-0F69772E76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0941172-194F-80EE-9839-5217DD3F3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7AED7C-FA5A-3D34-A595-18D821A58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3CFE33-AB8E-E33D-EB96-17D48BE73BAF}"/>
              </a:ext>
            </a:extLst>
          </p:cNvPr>
          <p:cNvSpPr>
            <a:spLocks noGrp="1"/>
          </p:cNvSpPr>
          <p:nvPr>
            <p:ph type="dt" sz="half" idx="10"/>
          </p:nvPr>
        </p:nvSpPr>
        <p:spPr/>
        <p:txBody>
          <a:bodyPr/>
          <a:lstStyle/>
          <a:p>
            <a:fld id="{802F9768-D2A0-2B40-9C3E-03B6AE564F99}" type="datetimeFigureOut">
              <a:rPr lang="en-US" smtClean="0"/>
              <a:t>3/17/25</a:t>
            </a:fld>
            <a:endParaRPr lang="en-US"/>
          </a:p>
        </p:txBody>
      </p:sp>
      <p:sp>
        <p:nvSpPr>
          <p:cNvPr id="6" name="Footer Placeholder 5">
            <a:extLst>
              <a:ext uri="{FF2B5EF4-FFF2-40B4-BE49-F238E27FC236}">
                <a16:creationId xmlns:a16="http://schemas.microsoft.com/office/drawing/2014/main" id="{3573EF1E-EA73-D4FA-0D01-3D57E66FE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CC177-2A3C-C4EC-A06A-EC6755044E23}"/>
              </a:ext>
            </a:extLst>
          </p:cNvPr>
          <p:cNvSpPr>
            <a:spLocks noGrp="1"/>
          </p:cNvSpPr>
          <p:nvPr>
            <p:ph type="sldNum" sz="quarter" idx="12"/>
          </p:nvPr>
        </p:nvSpPr>
        <p:spPr/>
        <p:txBody>
          <a:bodyPr/>
          <a:lstStyle/>
          <a:p>
            <a:fld id="{45D7B6C0-6ABA-0845-9CC5-88EEA1313631}" type="slidenum">
              <a:rPr lang="en-US" smtClean="0"/>
              <a:t>‹#›</a:t>
            </a:fld>
            <a:endParaRPr lang="en-US"/>
          </a:p>
        </p:txBody>
      </p:sp>
    </p:spTree>
    <p:extLst>
      <p:ext uri="{BB962C8B-B14F-4D97-AF65-F5344CB8AC3E}">
        <p14:creationId xmlns:p14="http://schemas.microsoft.com/office/powerpoint/2010/main" val="161192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5B10E3-0E20-DCBD-70E6-370379BE9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2D6623-09DE-FDB3-B4E6-9EA690178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C051AF-29B9-1A70-5405-1CC4E5CB4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F9768-D2A0-2B40-9C3E-03B6AE564F99}" type="datetimeFigureOut">
              <a:rPr lang="en-US" smtClean="0"/>
              <a:t>3/17/25</a:t>
            </a:fld>
            <a:endParaRPr lang="en-US"/>
          </a:p>
        </p:txBody>
      </p:sp>
      <p:sp>
        <p:nvSpPr>
          <p:cNvPr id="5" name="Footer Placeholder 4">
            <a:extLst>
              <a:ext uri="{FF2B5EF4-FFF2-40B4-BE49-F238E27FC236}">
                <a16:creationId xmlns:a16="http://schemas.microsoft.com/office/drawing/2014/main" id="{4644470F-F60E-3468-A27A-AC25FD1B02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5143EC-C216-FD30-CAD4-DF3099B56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7B6C0-6ABA-0845-9CC5-88EEA1313631}" type="slidenum">
              <a:rPr lang="en-US" smtClean="0"/>
              <a:t>‹#›</a:t>
            </a:fld>
            <a:endParaRPr lang="en-US"/>
          </a:p>
        </p:txBody>
      </p:sp>
    </p:spTree>
    <p:extLst>
      <p:ext uri="{BB962C8B-B14F-4D97-AF65-F5344CB8AC3E}">
        <p14:creationId xmlns:p14="http://schemas.microsoft.com/office/powerpoint/2010/main" val="286507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jpe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2CAE0-6EE9-4411-0E0A-163A5467FA4A}"/>
              </a:ext>
            </a:extLst>
          </p:cNvPr>
          <p:cNvPicPr>
            <a:picLocks noChangeAspect="1"/>
          </p:cNvPicPr>
          <p:nvPr/>
        </p:nvPicPr>
        <p:blipFill>
          <a:blip r:embed="rId3"/>
          <a:stretch>
            <a:fillRect/>
          </a:stretch>
        </p:blipFill>
        <p:spPr>
          <a:xfrm>
            <a:off x="309716" y="-235155"/>
            <a:ext cx="3569110" cy="706411"/>
          </a:xfrm>
          <a:prstGeom prst="rect">
            <a:avLst/>
          </a:prstGeom>
        </p:spPr>
      </p:pic>
      <p:sp>
        <p:nvSpPr>
          <p:cNvPr id="26" name="Parallelogram 25">
            <a:extLst>
              <a:ext uri="{FF2B5EF4-FFF2-40B4-BE49-F238E27FC236}">
                <a16:creationId xmlns:a16="http://schemas.microsoft.com/office/drawing/2014/main" id="{037F89F4-2B53-D71D-4174-EE96D0F813FC}"/>
              </a:ext>
            </a:extLst>
          </p:cNvPr>
          <p:cNvSpPr/>
          <p:nvPr/>
        </p:nvSpPr>
        <p:spPr>
          <a:xfrm>
            <a:off x="-557839" y="-588004"/>
            <a:ext cx="13990320" cy="1177290"/>
          </a:xfrm>
          <a:prstGeom prst="parallelogram">
            <a:avLst>
              <a:gd name="adj" fmla="val 7463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009F5742-02C9-987F-42BB-6CCBC229A413}"/>
              </a:ext>
            </a:extLst>
          </p:cNvPr>
          <p:cNvSpPr txBox="1"/>
          <p:nvPr/>
        </p:nvSpPr>
        <p:spPr>
          <a:xfrm>
            <a:off x="383458" y="6185228"/>
            <a:ext cx="3421626" cy="430887"/>
          </a:xfrm>
          <a:prstGeom prst="rect">
            <a:avLst/>
          </a:prstGeom>
          <a:noFill/>
        </p:spPr>
        <p:txBody>
          <a:bodyPr wrap="square" rtlCol="0">
            <a:spAutoFit/>
          </a:bodyPr>
          <a:lstStyle/>
          <a:p>
            <a:r>
              <a:rPr lang="en-US" sz="1100" dirty="0">
                <a:solidFill>
                  <a:schemeClr val="accent1">
                    <a:lumMod val="60000"/>
                    <a:lumOff val="40000"/>
                  </a:schemeClr>
                </a:solidFill>
              </a:rPr>
              <a:t>© 2025 – AIC Global Limited.  All rights reserved.  Proprietary and confidential.  Subject to Disclaimer.</a:t>
            </a:r>
          </a:p>
        </p:txBody>
      </p:sp>
      <p:pic>
        <p:nvPicPr>
          <p:cNvPr id="5" name="Picture 4">
            <a:extLst>
              <a:ext uri="{FF2B5EF4-FFF2-40B4-BE49-F238E27FC236}">
                <a16:creationId xmlns:a16="http://schemas.microsoft.com/office/drawing/2014/main" id="{11B52E8E-C59D-8501-B2E5-19DBF0B55293}"/>
              </a:ext>
            </a:extLst>
          </p:cNvPr>
          <p:cNvPicPr>
            <a:picLocks noChangeAspect="1"/>
          </p:cNvPicPr>
          <p:nvPr/>
        </p:nvPicPr>
        <p:blipFill>
          <a:blip r:embed="rId4"/>
          <a:stretch>
            <a:fillRect/>
          </a:stretch>
        </p:blipFill>
        <p:spPr>
          <a:xfrm>
            <a:off x="317276" y="2094955"/>
            <a:ext cx="4108175" cy="1845130"/>
          </a:xfrm>
          <a:prstGeom prst="rect">
            <a:avLst/>
          </a:prstGeom>
        </p:spPr>
      </p:pic>
      <p:sp>
        <p:nvSpPr>
          <p:cNvPr id="6" name="TextBox 5">
            <a:extLst>
              <a:ext uri="{FF2B5EF4-FFF2-40B4-BE49-F238E27FC236}">
                <a16:creationId xmlns:a16="http://schemas.microsoft.com/office/drawing/2014/main" id="{AB07F07C-69F6-DA5D-A4FF-0B3694EA65EC}"/>
              </a:ext>
            </a:extLst>
          </p:cNvPr>
          <p:cNvSpPr txBox="1"/>
          <p:nvPr/>
        </p:nvSpPr>
        <p:spPr>
          <a:xfrm>
            <a:off x="327610" y="4361341"/>
            <a:ext cx="2846296" cy="830997"/>
          </a:xfrm>
          <a:prstGeom prst="rect">
            <a:avLst/>
          </a:prstGeom>
          <a:noFill/>
        </p:spPr>
        <p:txBody>
          <a:bodyPr wrap="square" rtlCol="0">
            <a:spAutoFit/>
          </a:bodyPr>
          <a:lstStyle/>
          <a:p>
            <a:r>
              <a:rPr lang="en-US" sz="2400" dirty="0">
                <a:solidFill>
                  <a:srgbClr val="EDEDED"/>
                </a:solidFill>
                <a:latin typeface="Calibri" panose="020F0502020204030204" pitchFamily="34" charset="0"/>
                <a:cs typeface="Calibri" panose="020F0502020204030204" pitchFamily="34" charset="0"/>
              </a:rPr>
              <a:t>The Evolved Solution to Close Transactions</a:t>
            </a:r>
          </a:p>
        </p:txBody>
      </p:sp>
      <p:sp>
        <p:nvSpPr>
          <p:cNvPr id="20" name="Freeform 19">
            <a:extLst>
              <a:ext uri="{FF2B5EF4-FFF2-40B4-BE49-F238E27FC236}">
                <a16:creationId xmlns:a16="http://schemas.microsoft.com/office/drawing/2014/main" id="{A0B5024B-64E1-D50E-BE1A-8050FD6EF227}"/>
              </a:ext>
            </a:extLst>
          </p:cNvPr>
          <p:cNvSpPr/>
          <p:nvPr/>
        </p:nvSpPr>
        <p:spPr>
          <a:xfrm rot="3600000" flipV="1">
            <a:off x="1687155" y="1687307"/>
            <a:ext cx="6963659" cy="3483385"/>
          </a:xfrm>
          <a:custGeom>
            <a:avLst/>
            <a:gdLst>
              <a:gd name="connsiteX0" fmla="*/ 5032264 w 6963659"/>
              <a:gd name="connsiteY0" fmla="*/ 2430874 h 3483385"/>
              <a:gd name="connsiteX1" fmla="*/ 6087354 w 6963659"/>
              <a:gd name="connsiteY1" fmla="*/ 2432205 h 3483385"/>
              <a:gd name="connsiteX2" fmla="*/ 6963659 w 6963659"/>
              <a:gd name="connsiteY2" fmla="*/ 914400 h 3483385"/>
              <a:gd name="connsiteX3" fmla="*/ 6435730 w 6963659"/>
              <a:gd name="connsiteY3" fmla="*/ 0 h 3483385"/>
              <a:gd name="connsiteX4" fmla="*/ 0 w 6963659"/>
              <a:gd name="connsiteY4" fmla="*/ 2568985 h 3483385"/>
              <a:gd name="connsiteX5" fmla="*/ 527929 w 6963659"/>
              <a:gd name="connsiteY5" fmla="*/ 3483385 h 3483385"/>
              <a:gd name="connsiteX6" fmla="*/ 5474154 w 6963659"/>
              <a:gd name="connsiteY6" fmla="*/ 3483385 h 3483385"/>
              <a:gd name="connsiteX7" fmla="*/ 6000546 w 6963659"/>
              <a:gd name="connsiteY7" fmla="*/ 2568985 h 348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3659" h="3483385">
                <a:moveTo>
                  <a:pt x="5032264" y="2430874"/>
                </a:moveTo>
                <a:lnTo>
                  <a:pt x="6087354" y="2432205"/>
                </a:lnTo>
                <a:lnTo>
                  <a:pt x="6963659" y="914400"/>
                </a:lnTo>
                <a:lnTo>
                  <a:pt x="6435730" y="0"/>
                </a:lnTo>
                <a:close/>
                <a:moveTo>
                  <a:pt x="0" y="2568985"/>
                </a:moveTo>
                <a:lnTo>
                  <a:pt x="527929" y="3483385"/>
                </a:lnTo>
                <a:lnTo>
                  <a:pt x="5474154" y="3483385"/>
                </a:lnTo>
                <a:lnTo>
                  <a:pt x="6000546" y="2568985"/>
                </a:lnTo>
                <a:close/>
              </a:path>
            </a:pathLst>
          </a:custGeom>
          <a:blipFill dpi="0" rotWithShape="0">
            <a:blip r:embed="rId5"/>
            <a:srcRect/>
            <a:tile tx="-1517650" ty="603250" sx="66000" sy="66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lane flying above clouds&#10;&#10;Description automatically generated">
            <a:extLst>
              <a:ext uri="{FF2B5EF4-FFF2-40B4-BE49-F238E27FC236}">
                <a16:creationId xmlns:a16="http://schemas.microsoft.com/office/drawing/2014/main" id="{1E149140-E6B4-8585-07F4-9D2DB0DFB169}"/>
              </a:ext>
            </a:extLst>
          </p:cNvPr>
          <p:cNvPicPr>
            <a:picLocks noChangeAspect="1"/>
          </p:cNvPicPr>
          <p:nvPr/>
        </p:nvPicPr>
        <p:blipFill rotWithShape="1">
          <a:blip r:embed="rId6"/>
          <a:srcRect l="43213"/>
          <a:stretch/>
        </p:blipFill>
        <p:spPr>
          <a:xfrm>
            <a:off x="5266944" y="-2367"/>
            <a:ext cx="6923532" cy="6858000"/>
          </a:xfrm>
          <a:prstGeom prst="rect">
            <a:avLst/>
          </a:prstGeom>
        </p:spPr>
      </p:pic>
      <p:pic>
        <p:nvPicPr>
          <p:cNvPr id="8" name="Picture 7" descr="Clouds in the sky above the clouds&#10;&#10;Description automatically generated">
            <a:extLst>
              <a:ext uri="{FF2B5EF4-FFF2-40B4-BE49-F238E27FC236}">
                <a16:creationId xmlns:a16="http://schemas.microsoft.com/office/drawing/2014/main" id="{00C4B9EB-38FB-C4EC-76BF-B8FB00D7B52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37457" y="-7628983"/>
            <a:ext cx="21753443" cy="14485701"/>
          </a:xfrm>
          <a:prstGeom prst="rect">
            <a:avLst/>
          </a:prstGeom>
        </p:spPr>
      </p:pic>
      <p:pic>
        <p:nvPicPr>
          <p:cNvPr id="9" name="Picture 8">
            <a:extLst>
              <a:ext uri="{FF2B5EF4-FFF2-40B4-BE49-F238E27FC236}">
                <a16:creationId xmlns:a16="http://schemas.microsoft.com/office/drawing/2014/main" id="{3C9EC809-B33F-A75C-5898-8C12D6D1A18D}"/>
              </a:ext>
            </a:extLst>
          </p:cNvPr>
          <p:cNvPicPr>
            <a:picLocks noChangeAspect="1"/>
          </p:cNvPicPr>
          <p:nvPr/>
        </p:nvPicPr>
        <p:blipFill>
          <a:blip r:embed="rId8">
            <a:alphaModFix/>
          </a:blip>
          <a:stretch>
            <a:fillRect/>
          </a:stretch>
        </p:blipFill>
        <p:spPr>
          <a:xfrm>
            <a:off x="10280727" y="4776840"/>
            <a:ext cx="1432261" cy="1627809"/>
          </a:xfrm>
          <a:prstGeom prst="rect">
            <a:avLst/>
          </a:prstGeom>
          <a:effectLst/>
        </p:spPr>
      </p:pic>
      <p:sp>
        <p:nvSpPr>
          <p:cNvPr id="10" name="TextBox 9">
            <a:extLst>
              <a:ext uri="{FF2B5EF4-FFF2-40B4-BE49-F238E27FC236}">
                <a16:creationId xmlns:a16="http://schemas.microsoft.com/office/drawing/2014/main" id="{F32D6E2F-1126-4E3D-27AD-C9923344B73B}"/>
              </a:ext>
            </a:extLst>
          </p:cNvPr>
          <p:cNvSpPr txBox="1"/>
          <p:nvPr/>
        </p:nvSpPr>
        <p:spPr>
          <a:xfrm>
            <a:off x="448168" y="5556642"/>
            <a:ext cx="4909930" cy="1015663"/>
          </a:xfrm>
          <a:prstGeom prst="rect">
            <a:avLst/>
          </a:prstGeom>
          <a:noFill/>
        </p:spPr>
        <p:txBody>
          <a:bodyPr wrap="square" rtlCol="0">
            <a:spAutoFit/>
          </a:bodyPr>
          <a:lstStyle/>
          <a:p>
            <a:r>
              <a:rPr lang="en-US" sz="6000" b="1" dirty="0">
                <a:solidFill>
                  <a:srgbClr val="124873"/>
                </a:solidFill>
                <a:latin typeface="Calibri" panose="020F0502020204030204" pitchFamily="34" charset="0"/>
                <a:cs typeface="Calibri" panose="020F0502020204030204" pitchFamily="34" charset="0"/>
              </a:rPr>
              <a:t>WELCOME</a:t>
            </a:r>
            <a:endParaRPr lang="en-US" sz="3600" b="1" dirty="0">
              <a:solidFill>
                <a:srgbClr val="12487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172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3"/>
          <a:stretch>
            <a:fillRect/>
          </a:stretch>
        </p:blipFill>
        <p:spPr>
          <a:xfrm>
            <a:off x="455833" y="279641"/>
            <a:ext cx="3569110" cy="706411"/>
          </a:xfrm>
          <a:prstGeom prst="rect">
            <a:avLst/>
          </a:prstGeom>
        </p:spPr>
      </p:pic>
      <p:sp>
        <p:nvSpPr>
          <p:cNvPr id="2" name="TextBox 1">
            <a:extLst>
              <a:ext uri="{FF2B5EF4-FFF2-40B4-BE49-F238E27FC236}">
                <a16:creationId xmlns:a16="http://schemas.microsoft.com/office/drawing/2014/main" id="{992F32E7-3A5D-724A-5467-C73B864558C5}"/>
              </a:ext>
            </a:extLst>
          </p:cNvPr>
          <p:cNvSpPr txBox="1"/>
          <p:nvPr/>
        </p:nvSpPr>
        <p:spPr>
          <a:xfrm>
            <a:off x="424301" y="1022206"/>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A Conversation</a:t>
            </a:r>
          </a:p>
        </p:txBody>
      </p:sp>
      <p:grpSp>
        <p:nvGrpSpPr>
          <p:cNvPr id="82" name="Group 81">
            <a:extLst>
              <a:ext uri="{FF2B5EF4-FFF2-40B4-BE49-F238E27FC236}">
                <a16:creationId xmlns:a16="http://schemas.microsoft.com/office/drawing/2014/main" id="{131125AD-73B3-7BC4-071C-82F2CFC7DDD1}"/>
              </a:ext>
            </a:extLst>
          </p:cNvPr>
          <p:cNvGrpSpPr/>
          <p:nvPr/>
        </p:nvGrpSpPr>
        <p:grpSpPr>
          <a:xfrm>
            <a:off x="0" y="1772116"/>
            <a:ext cx="12188952" cy="4849743"/>
            <a:chOff x="0" y="1784240"/>
            <a:chExt cx="12188952" cy="4849743"/>
          </a:xfrm>
        </p:grpSpPr>
        <p:grpSp>
          <p:nvGrpSpPr>
            <p:cNvPr id="83" name="Group 82">
              <a:extLst>
                <a:ext uri="{FF2B5EF4-FFF2-40B4-BE49-F238E27FC236}">
                  <a16:creationId xmlns:a16="http://schemas.microsoft.com/office/drawing/2014/main" id="{BA77313F-B3A1-3FA4-1561-3AEE37A320A1}"/>
                </a:ext>
              </a:extLst>
            </p:cNvPr>
            <p:cNvGrpSpPr/>
            <p:nvPr/>
          </p:nvGrpSpPr>
          <p:grpSpPr>
            <a:xfrm>
              <a:off x="0" y="1784240"/>
              <a:ext cx="12188952" cy="4849743"/>
              <a:chOff x="0" y="1784240"/>
              <a:chExt cx="12188952" cy="4849743"/>
            </a:xfrm>
          </p:grpSpPr>
          <p:sp>
            <p:nvSpPr>
              <p:cNvPr id="104" name="Freeform 103">
                <a:extLst>
                  <a:ext uri="{FF2B5EF4-FFF2-40B4-BE49-F238E27FC236}">
                    <a16:creationId xmlns:a16="http://schemas.microsoft.com/office/drawing/2014/main" id="{E66DB42C-85FA-5D6E-B1CB-B16D61CC4999}"/>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 name="TextBox 104">
                <a:extLst>
                  <a:ext uri="{FF2B5EF4-FFF2-40B4-BE49-F238E27FC236}">
                    <a16:creationId xmlns:a16="http://schemas.microsoft.com/office/drawing/2014/main" id="{C4A25672-5A08-AD8C-FCDA-26B8AAD803EC}"/>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INITIAL TRANSACTION</a:t>
                </a:r>
              </a:p>
            </p:txBody>
          </p:sp>
        </p:grpSp>
        <p:grpSp>
          <p:nvGrpSpPr>
            <p:cNvPr id="84" name="Group 83">
              <a:extLst>
                <a:ext uri="{FF2B5EF4-FFF2-40B4-BE49-F238E27FC236}">
                  <a16:creationId xmlns:a16="http://schemas.microsoft.com/office/drawing/2014/main" id="{FF6AA232-002C-291D-F19B-CFD56233EEEA}"/>
                </a:ext>
              </a:extLst>
            </p:cNvPr>
            <p:cNvGrpSpPr/>
            <p:nvPr/>
          </p:nvGrpSpPr>
          <p:grpSpPr>
            <a:xfrm>
              <a:off x="477092" y="2685448"/>
              <a:ext cx="11178988" cy="1414914"/>
              <a:chOff x="477092" y="2685448"/>
              <a:chExt cx="11178988" cy="1414914"/>
            </a:xfrm>
          </p:grpSpPr>
          <p:grpSp>
            <p:nvGrpSpPr>
              <p:cNvPr id="85" name="Group 84">
                <a:extLst>
                  <a:ext uri="{FF2B5EF4-FFF2-40B4-BE49-F238E27FC236}">
                    <a16:creationId xmlns:a16="http://schemas.microsoft.com/office/drawing/2014/main" id="{41E7AB2B-3C2F-5C25-A5B4-607B309EDCD6}"/>
                  </a:ext>
                </a:extLst>
              </p:cNvPr>
              <p:cNvGrpSpPr/>
              <p:nvPr/>
            </p:nvGrpSpPr>
            <p:grpSpPr>
              <a:xfrm>
                <a:off x="477092" y="2980809"/>
                <a:ext cx="11178988" cy="722726"/>
                <a:chOff x="477092" y="2808760"/>
                <a:chExt cx="11178988" cy="722726"/>
              </a:xfrm>
            </p:grpSpPr>
            <p:grpSp>
              <p:nvGrpSpPr>
                <p:cNvPr id="89" name="Group 88">
                  <a:extLst>
                    <a:ext uri="{FF2B5EF4-FFF2-40B4-BE49-F238E27FC236}">
                      <a16:creationId xmlns:a16="http://schemas.microsoft.com/office/drawing/2014/main" id="{724FD83C-A473-994B-E857-5DD37C6E7B0A}"/>
                    </a:ext>
                  </a:extLst>
                </p:cNvPr>
                <p:cNvGrpSpPr/>
                <p:nvPr/>
              </p:nvGrpSpPr>
              <p:grpSpPr>
                <a:xfrm>
                  <a:off x="477092" y="2808760"/>
                  <a:ext cx="2355755" cy="711951"/>
                  <a:chOff x="477092" y="2808760"/>
                  <a:chExt cx="2355755" cy="711951"/>
                </a:xfrm>
              </p:grpSpPr>
              <p:sp>
                <p:nvSpPr>
                  <p:cNvPr id="102" name="Parallelogram 101">
                    <a:extLst>
                      <a:ext uri="{FF2B5EF4-FFF2-40B4-BE49-F238E27FC236}">
                        <a16:creationId xmlns:a16="http://schemas.microsoft.com/office/drawing/2014/main" id="{DDAB192E-88C9-0E19-232B-425AE6549567}"/>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87160995-5FD7-100F-1D6A-CB89EA23CFE5}"/>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90" name="Group 89">
                  <a:extLst>
                    <a:ext uri="{FF2B5EF4-FFF2-40B4-BE49-F238E27FC236}">
                      <a16:creationId xmlns:a16="http://schemas.microsoft.com/office/drawing/2014/main" id="{5AC43A6C-97B3-41E0-AEA4-B4C695220C36}"/>
                    </a:ext>
                  </a:extLst>
                </p:cNvPr>
                <p:cNvGrpSpPr/>
                <p:nvPr/>
              </p:nvGrpSpPr>
              <p:grpSpPr>
                <a:xfrm>
                  <a:off x="3415356" y="2819535"/>
                  <a:ext cx="2355755" cy="711951"/>
                  <a:chOff x="3199743" y="2808760"/>
                  <a:chExt cx="2355755" cy="711951"/>
                </a:xfrm>
              </p:grpSpPr>
              <p:sp>
                <p:nvSpPr>
                  <p:cNvPr id="100" name="Parallelogram 99">
                    <a:extLst>
                      <a:ext uri="{FF2B5EF4-FFF2-40B4-BE49-F238E27FC236}">
                        <a16:creationId xmlns:a16="http://schemas.microsoft.com/office/drawing/2014/main" id="{AD33872A-1E86-2174-EA6F-22E02F38DD72}"/>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ADA04E6-D528-6BCC-903F-19D8E1EEDD86}"/>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91" name="Group 90">
                  <a:extLst>
                    <a:ext uri="{FF2B5EF4-FFF2-40B4-BE49-F238E27FC236}">
                      <a16:creationId xmlns:a16="http://schemas.microsoft.com/office/drawing/2014/main" id="{03FBF05E-1782-6B37-6E98-6C2D38D505AF}"/>
                    </a:ext>
                  </a:extLst>
                </p:cNvPr>
                <p:cNvGrpSpPr/>
                <p:nvPr/>
              </p:nvGrpSpPr>
              <p:grpSpPr>
                <a:xfrm>
                  <a:off x="6367116" y="2817473"/>
                  <a:ext cx="2355755" cy="711951"/>
                  <a:chOff x="5953217" y="2808760"/>
                  <a:chExt cx="2355755" cy="711951"/>
                </a:xfrm>
              </p:grpSpPr>
              <p:sp>
                <p:nvSpPr>
                  <p:cNvPr id="98" name="Parallelogram 97">
                    <a:extLst>
                      <a:ext uri="{FF2B5EF4-FFF2-40B4-BE49-F238E27FC236}">
                        <a16:creationId xmlns:a16="http://schemas.microsoft.com/office/drawing/2014/main" id="{F7A1BD87-29F9-DEB3-7BF0-F7BEA5AF59E9}"/>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8BDE71A9-6E43-4D60-9733-E0FF8F5BE77D}"/>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92" name="Group 91">
                  <a:extLst>
                    <a:ext uri="{FF2B5EF4-FFF2-40B4-BE49-F238E27FC236}">
                      <a16:creationId xmlns:a16="http://schemas.microsoft.com/office/drawing/2014/main" id="{99AE4F33-133F-6A11-6AB3-0DB4F1B37C55}"/>
                    </a:ext>
                  </a:extLst>
                </p:cNvPr>
                <p:cNvGrpSpPr/>
                <p:nvPr/>
              </p:nvGrpSpPr>
              <p:grpSpPr>
                <a:xfrm>
                  <a:off x="9300325" y="2817473"/>
                  <a:ext cx="2355755" cy="711951"/>
                  <a:chOff x="8706691" y="2808760"/>
                  <a:chExt cx="2355755" cy="711951"/>
                </a:xfrm>
              </p:grpSpPr>
              <p:sp>
                <p:nvSpPr>
                  <p:cNvPr id="96" name="Parallelogram 95">
                    <a:extLst>
                      <a:ext uri="{FF2B5EF4-FFF2-40B4-BE49-F238E27FC236}">
                        <a16:creationId xmlns:a16="http://schemas.microsoft.com/office/drawing/2014/main" id="{ECD9AEB7-786E-DB45-65B9-187DE6CBA035}"/>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1630D33-F09A-D0CA-0F9D-C71E7373628B}"/>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93" name="Straight Connector 92">
                  <a:extLst>
                    <a:ext uri="{FF2B5EF4-FFF2-40B4-BE49-F238E27FC236}">
                      <a16:creationId xmlns:a16="http://schemas.microsoft.com/office/drawing/2014/main" id="{2064F7D6-EC0A-DD6E-AD28-9ED5055C76C1}"/>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9AC5BF9-9F9A-3332-9F4D-8D05B6FBD402}"/>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D2D43A-5165-04E7-4A67-48F8C74087D9}"/>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0794575B-FA31-5599-EEE0-E25C3CD32346}"/>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1813403-A73D-7CB5-F3B6-0D6AC8768C80}"/>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A8D8FA6-8760-BC48-955A-9E158F6311CC}"/>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06" name="Group 105">
            <a:extLst>
              <a:ext uri="{FF2B5EF4-FFF2-40B4-BE49-F238E27FC236}">
                <a16:creationId xmlns:a16="http://schemas.microsoft.com/office/drawing/2014/main" id="{FA9F923E-347C-D591-EFE5-27429053FEDA}"/>
              </a:ext>
            </a:extLst>
          </p:cNvPr>
          <p:cNvGrpSpPr/>
          <p:nvPr/>
        </p:nvGrpSpPr>
        <p:grpSpPr>
          <a:xfrm>
            <a:off x="0" y="2296391"/>
            <a:ext cx="12188952" cy="4849743"/>
            <a:chOff x="0" y="2289984"/>
            <a:chExt cx="12188952" cy="4849743"/>
          </a:xfrm>
        </p:grpSpPr>
        <p:grpSp>
          <p:nvGrpSpPr>
            <p:cNvPr id="107" name="Group 106">
              <a:extLst>
                <a:ext uri="{FF2B5EF4-FFF2-40B4-BE49-F238E27FC236}">
                  <a16:creationId xmlns:a16="http://schemas.microsoft.com/office/drawing/2014/main" id="{2C9CD020-61DC-C182-89A2-DBBD06328148}"/>
                </a:ext>
              </a:extLst>
            </p:cNvPr>
            <p:cNvGrpSpPr/>
            <p:nvPr/>
          </p:nvGrpSpPr>
          <p:grpSpPr>
            <a:xfrm>
              <a:off x="0" y="2289984"/>
              <a:ext cx="12188952" cy="4849743"/>
              <a:chOff x="0" y="4439491"/>
              <a:chExt cx="12188952" cy="4849743"/>
            </a:xfrm>
          </p:grpSpPr>
          <p:sp>
            <p:nvSpPr>
              <p:cNvPr id="120" name="Freeform 119">
                <a:extLst>
                  <a:ext uri="{FF2B5EF4-FFF2-40B4-BE49-F238E27FC236}">
                    <a16:creationId xmlns:a16="http://schemas.microsoft.com/office/drawing/2014/main" id="{14943A63-88B4-9615-8D8F-FCEAB3CE4D8E}"/>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TextBox 120">
                <a:extLst>
                  <a:ext uri="{FF2B5EF4-FFF2-40B4-BE49-F238E27FC236}">
                    <a16:creationId xmlns:a16="http://schemas.microsoft.com/office/drawing/2014/main" id="{1D49E684-588D-82DB-B5F9-3A1308F4FD99}"/>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108" name="Group 107">
              <a:extLst>
                <a:ext uri="{FF2B5EF4-FFF2-40B4-BE49-F238E27FC236}">
                  <a16:creationId xmlns:a16="http://schemas.microsoft.com/office/drawing/2014/main" id="{D1F73C8D-8C16-C19F-AF56-42BB33BD4A46}"/>
                </a:ext>
              </a:extLst>
            </p:cNvPr>
            <p:cNvGrpSpPr/>
            <p:nvPr/>
          </p:nvGrpSpPr>
          <p:grpSpPr>
            <a:xfrm>
              <a:off x="477092" y="3314979"/>
              <a:ext cx="11388812" cy="1414914"/>
              <a:chOff x="477092" y="3314979"/>
              <a:chExt cx="11388812" cy="1414914"/>
            </a:xfrm>
          </p:grpSpPr>
          <p:cxnSp>
            <p:nvCxnSpPr>
              <p:cNvPr id="109" name="Straight Connector 108">
                <a:extLst>
                  <a:ext uri="{FF2B5EF4-FFF2-40B4-BE49-F238E27FC236}">
                    <a16:creationId xmlns:a16="http://schemas.microsoft.com/office/drawing/2014/main" id="{90CB5ED0-FC3C-67A4-6209-030D2EA45BBB}"/>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10" name="Parallelogram 109">
                <a:extLst>
                  <a:ext uri="{FF2B5EF4-FFF2-40B4-BE49-F238E27FC236}">
                    <a16:creationId xmlns:a16="http://schemas.microsoft.com/office/drawing/2014/main" id="{85A7E30B-3119-3F0B-5E0E-F44DD0E8E65B}"/>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D53C7090-6209-3799-DC95-AE45A05125F4}"/>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112" name="Straight Connector 111">
                <a:extLst>
                  <a:ext uri="{FF2B5EF4-FFF2-40B4-BE49-F238E27FC236}">
                    <a16:creationId xmlns:a16="http://schemas.microsoft.com/office/drawing/2014/main" id="{FF532E13-5F41-25E4-13D1-9977BB525EF7}"/>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4358205-69C4-DD93-B427-271CAC3E7646}"/>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14" name="Parallelogram 113">
                <a:extLst>
                  <a:ext uri="{FF2B5EF4-FFF2-40B4-BE49-F238E27FC236}">
                    <a16:creationId xmlns:a16="http://schemas.microsoft.com/office/drawing/2014/main" id="{803909E3-6054-13A0-D1EB-E21B14C88E6B}"/>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5BAF7C9B-5F7F-9487-A4EA-8698107E4442}"/>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116" name="Parallelogram 115">
                <a:extLst>
                  <a:ext uri="{FF2B5EF4-FFF2-40B4-BE49-F238E27FC236}">
                    <a16:creationId xmlns:a16="http://schemas.microsoft.com/office/drawing/2014/main" id="{F2EB010B-0D69-E8D9-AAF8-A7C73BE78AB8}"/>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63296CCC-6856-DAC1-4CAD-D20F4B8A3BE7}"/>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118" name="Straight Connector 117">
                <a:extLst>
                  <a:ext uri="{FF2B5EF4-FFF2-40B4-BE49-F238E27FC236}">
                    <a16:creationId xmlns:a16="http://schemas.microsoft.com/office/drawing/2014/main" id="{08DE7AA2-D5FB-80AE-3A41-4CDE4F4CD461}"/>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3245DCA-7CD8-80E2-1D98-9E06043F2F89}"/>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122" name="Group 121">
            <a:extLst>
              <a:ext uri="{FF2B5EF4-FFF2-40B4-BE49-F238E27FC236}">
                <a16:creationId xmlns:a16="http://schemas.microsoft.com/office/drawing/2014/main" id="{C6C14740-CC42-B14C-08C5-9D90845CACEC}"/>
              </a:ext>
            </a:extLst>
          </p:cNvPr>
          <p:cNvGrpSpPr/>
          <p:nvPr/>
        </p:nvGrpSpPr>
        <p:grpSpPr>
          <a:xfrm>
            <a:off x="0" y="2819822"/>
            <a:ext cx="12188952" cy="4849743"/>
            <a:chOff x="0" y="2813853"/>
            <a:chExt cx="12188952" cy="4849743"/>
          </a:xfrm>
        </p:grpSpPr>
        <p:grpSp>
          <p:nvGrpSpPr>
            <p:cNvPr id="123" name="Group 122">
              <a:extLst>
                <a:ext uri="{FF2B5EF4-FFF2-40B4-BE49-F238E27FC236}">
                  <a16:creationId xmlns:a16="http://schemas.microsoft.com/office/drawing/2014/main" id="{A324245A-4158-F684-68B2-C6BBB37A9D27}"/>
                </a:ext>
              </a:extLst>
            </p:cNvPr>
            <p:cNvGrpSpPr/>
            <p:nvPr/>
          </p:nvGrpSpPr>
          <p:grpSpPr>
            <a:xfrm>
              <a:off x="0" y="2813853"/>
              <a:ext cx="12188952" cy="4849743"/>
              <a:chOff x="0" y="5111166"/>
              <a:chExt cx="12188952" cy="4849743"/>
            </a:xfrm>
          </p:grpSpPr>
          <p:sp>
            <p:nvSpPr>
              <p:cNvPr id="139" name="Freeform 138">
                <a:extLst>
                  <a:ext uri="{FF2B5EF4-FFF2-40B4-BE49-F238E27FC236}">
                    <a16:creationId xmlns:a16="http://schemas.microsoft.com/office/drawing/2014/main" id="{855F3427-6BF0-FCD6-3759-44E102F7DEF2}"/>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TextBox 139">
                <a:extLst>
                  <a:ext uri="{FF2B5EF4-FFF2-40B4-BE49-F238E27FC236}">
                    <a16:creationId xmlns:a16="http://schemas.microsoft.com/office/drawing/2014/main" id="{C0DFDA81-A00A-DB2B-845D-4C42D0302088}"/>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124" name="Group 123">
              <a:extLst>
                <a:ext uri="{FF2B5EF4-FFF2-40B4-BE49-F238E27FC236}">
                  <a16:creationId xmlns:a16="http://schemas.microsoft.com/office/drawing/2014/main" id="{FDD9E282-14B1-04AA-C503-DF627FB56A27}"/>
                </a:ext>
              </a:extLst>
            </p:cNvPr>
            <p:cNvGrpSpPr/>
            <p:nvPr/>
          </p:nvGrpSpPr>
          <p:grpSpPr>
            <a:xfrm>
              <a:off x="398505" y="3789680"/>
              <a:ext cx="11372434" cy="1414914"/>
              <a:chOff x="398505" y="3789680"/>
              <a:chExt cx="11372434" cy="1414914"/>
            </a:xfrm>
          </p:grpSpPr>
          <p:sp>
            <p:nvSpPr>
              <p:cNvPr id="125" name="Parallelogram 124">
                <a:extLst>
                  <a:ext uri="{FF2B5EF4-FFF2-40B4-BE49-F238E27FC236}">
                    <a16:creationId xmlns:a16="http://schemas.microsoft.com/office/drawing/2014/main" id="{9BEC48EF-803D-FE7B-C3CE-AEE6F78F099B}"/>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13F58262-1BD5-9890-974E-2B62780A8E56}"/>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127" name="Straight Connector 126">
                <a:extLst>
                  <a:ext uri="{FF2B5EF4-FFF2-40B4-BE49-F238E27FC236}">
                    <a16:creationId xmlns:a16="http://schemas.microsoft.com/office/drawing/2014/main" id="{6F47D56A-2BEB-DF6E-2E26-6E724662AD58}"/>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0EC29BF-A1B8-2963-8244-C89592863C5D}"/>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29" name="Parallelogram 128">
                <a:extLst>
                  <a:ext uri="{FF2B5EF4-FFF2-40B4-BE49-F238E27FC236}">
                    <a16:creationId xmlns:a16="http://schemas.microsoft.com/office/drawing/2014/main" id="{28A81041-0211-90D4-489D-921AD8DA00E3}"/>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421E73B1-7D1D-3973-F59C-A22E74587083}"/>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131" name="Straight Connector 130">
                <a:extLst>
                  <a:ext uri="{FF2B5EF4-FFF2-40B4-BE49-F238E27FC236}">
                    <a16:creationId xmlns:a16="http://schemas.microsoft.com/office/drawing/2014/main" id="{85B03CDC-72FF-98AA-DE67-E8966E570F9C}"/>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1942B70-D2FA-58E2-810E-A24216F95565}"/>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3" name="Parallelogram 132">
                <a:extLst>
                  <a:ext uri="{FF2B5EF4-FFF2-40B4-BE49-F238E27FC236}">
                    <a16:creationId xmlns:a16="http://schemas.microsoft.com/office/drawing/2014/main" id="{E99A194A-9189-24BB-9818-55A35095F82A}"/>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7367A758-8789-0424-8A67-7F96D585E6E7}"/>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135" name="Straight Connector 134">
                <a:extLst>
                  <a:ext uri="{FF2B5EF4-FFF2-40B4-BE49-F238E27FC236}">
                    <a16:creationId xmlns:a16="http://schemas.microsoft.com/office/drawing/2014/main" id="{5A88F4A3-118D-3532-EC2E-59865797170B}"/>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D4F6C9D-352D-05E7-30FF-0CB898EB054F}"/>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7" name="Parallelogram 136">
                <a:extLst>
                  <a:ext uri="{FF2B5EF4-FFF2-40B4-BE49-F238E27FC236}">
                    <a16:creationId xmlns:a16="http://schemas.microsoft.com/office/drawing/2014/main" id="{507059CE-5BC2-B172-570D-34B6AA13435C}"/>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89027A90-29E1-73F7-BC49-94ED650DECE2}"/>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141" name="Group 140">
            <a:extLst>
              <a:ext uri="{FF2B5EF4-FFF2-40B4-BE49-F238E27FC236}">
                <a16:creationId xmlns:a16="http://schemas.microsoft.com/office/drawing/2014/main" id="{DA8CA817-CA0E-3D06-ACD2-4B5A52410EB7}"/>
              </a:ext>
            </a:extLst>
          </p:cNvPr>
          <p:cNvGrpSpPr/>
          <p:nvPr/>
        </p:nvGrpSpPr>
        <p:grpSpPr>
          <a:xfrm>
            <a:off x="-1" y="3349208"/>
            <a:ext cx="12188952" cy="4849743"/>
            <a:chOff x="-1" y="3330056"/>
            <a:chExt cx="12188952" cy="4849743"/>
          </a:xfrm>
        </p:grpSpPr>
        <p:grpSp>
          <p:nvGrpSpPr>
            <p:cNvPr id="142" name="Group 141">
              <a:extLst>
                <a:ext uri="{FF2B5EF4-FFF2-40B4-BE49-F238E27FC236}">
                  <a16:creationId xmlns:a16="http://schemas.microsoft.com/office/drawing/2014/main" id="{AA1325AE-9634-8D99-F1E2-ED507B4A913B}"/>
                </a:ext>
              </a:extLst>
            </p:cNvPr>
            <p:cNvGrpSpPr/>
            <p:nvPr/>
          </p:nvGrpSpPr>
          <p:grpSpPr>
            <a:xfrm>
              <a:off x="-1" y="3330056"/>
              <a:ext cx="12188952" cy="4849743"/>
              <a:chOff x="-1" y="5827497"/>
              <a:chExt cx="12188952" cy="4849743"/>
            </a:xfrm>
          </p:grpSpPr>
          <p:sp>
            <p:nvSpPr>
              <p:cNvPr id="146" name="Freeform 145">
                <a:extLst>
                  <a:ext uri="{FF2B5EF4-FFF2-40B4-BE49-F238E27FC236}">
                    <a16:creationId xmlns:a16="http://schemas.microsoft.com/office/drawing/2014/main" id="{1402C046-BF95-BE76-80E2-C572660B8BB3}"/>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TextBox 146">
                <a:extLst>
                  <a:ext uri="{FF2B5EF4-FFF2-40B4-BE49-F238E27FC236}">
                    <a16:creationId xmlns:a16="http://schemas.microsoft.com/office/drawing/2014/main" id="{5388698F-8F8F-F0F7-71EE-01F332CEC9E4}"/>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143" name="Group 142">
              <a:extLst>
                <a:ext uri="{FF2B5EF4-FFF2-40B4-BE49-F238E27FC236}">
                  <a16:creationId xmlns:a16="http://schemas.microsoft.com/office/drawing/2014/main" id="{C356E57A-01CD-7427-5415-FBF4009EA625}"/>
                </a:ext>
              </a:extLst>
            </p:cNvPr>
            <p:cNvGrpSpPr/>
            <p:nvPr/>
          </p:nvGrpSpPr>
          <p:grpSpPr>
            <a:xfrm>
              <a:off x="395873" y="3961089"/>
              <a:ext cx="8916569" cy="2230836"/>
              <a:chOff x="395873" y="3961089"/>
              <a:chExt cx="8916569" cy="2230836"/>
            </a:xfrm>
          </p:grpSpPr>
          <p:sp>
            <p:nvSpPr>
              <p:cNvPr id="144" name="TextBox 143">
                <a:extLst>
                  <a:ext uri="{FF2B5EF4-FFF2-40B4-BE49-F238E27FC236}">
                    <a16:creationId xmlns:a16="http://schemas.microsoft.com/office/drawing/2014/main" id="{60D6C30C-E46E-9C0C-7D58-E64F45CB8868}"/>
                  </a:ext>
                </a:extLst>
              </p:cNvPr>
              <p:cNvSpPr txBox="1"/>
              <p:nvPr/>
            </p:nvSpPr>
            <p:spPr>
              <a:xfrm>
                <a:off x="395873" y="3961089"/>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145" name="TextBox 144">
                <a:extLst>
                  <a:ext uri="{FF2B5EF4-FFF2-40B4-BE49-F238E27FC236}">
                    <a16:creationId xmlns:a16="http://schemas.microsoft.com/office/drawing/2014/main" id="{C2C8B8BC-450A-E4AA-9F4A-917858D3751F}"/>
                  </a:ext>
                </a:extLst>
              </p:cNvPr>
              <p:cNvSpPr txBox="1"/>
              <p:nvPr/>
            </p:nvSpPr>
            <p:spPr>
              <a:xfrm>
                <a:off x="395873" y="4560709"/>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148" name="TextBox 147">
            <a:extLst>
              <a:ext uri="{FF2B5EF4-FFF2-40B4-BE49-F238E27FC236}">
                <a16:creationId xmlns:a16="http://schemas.microsoft.com/office/drawing/2014/main" id="{65E1DFFA-4643-4775-3380-53CB6BA1F1C2}"/>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
        <p:nvSpPr>
          <p:cNvPr id="7" name="Parallelogram 6">
            <a:extLst>
              <a:ext uri="{FF2B5EF4-FFF2-40B4-BE49-F238E27FC236}">
                <a16:creationId xmlns:a16="http://schemas.microsoft.com/office/drawing/2014/main" id="{75EE3EB8-CA14-5EDB-2986-E28BF9A79D81}"/>
              </a:ext>
            </a:extLst>
          </p:cNvPr>
          <p:cNvSpPr/>
          <p:nvPr/>
        </p:nvSpPr>
        <p:spPr>
          <a:xfrm>
            <a:off x="2113285" y="-1776791"/>
            <a:ext cx="20225714" cy="9925341"/>
          </a:xfrm>
          <a:prstGeom prst="parallelogram">
            <a:avLst>
              <a:gd name="adj" fmla="val 93376"/>
            </a:avLst>
          </a:prstGeom>
          <a:solidFill>
            <a:srgbClr val="124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5AC81116-C036-7A3F-47B7-ED2C81DEF3E1}"/>
              </a:ext>
            </a:extLst>
          </p:cNvPr>
          <p:cNvSpPr/>
          <p:nvPr/>
        </p:nvSpPr>
        <p:spPr>
          <a:xfrm>
            <a:off x="-8822071" y="-1776791"/>
            <a:ext cx="20225714" cy="9925341"/>
          </a:xfrm>
          <a:prstGeom prst="parallelogram">
            <a:avLst>
              <a:gd name="adj" fmla="val 93376"/>
            </a:avLst>
          </a:prstGeom>
          <a:solidFill>
            <a:srgbClr val="124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07C6E0-C607-2C3E-D015-C1A3A104D4EA}"/>
              </a:ext>
            </a:extLst>
          </p:cNvPr>
          <p:cNvSpPr txBox="1"/>
          <p:nvPr/>
        </p:nvSpPr>
        <p:spPr>
          <a:xfrm>
            <a:off x="588989" y="1742673"/>
            <a:ext cx="11085701" cy="3693319"/>
          </a:xfrm>
          <a:prstGeom prst="rect">
            <a:avLst/>
          </a:prstGeom>
          <a:noFill/>
        </p:spPr>
        <p:txBody>
          <a:bodyPr wrap="square" rtlCol="0" anchor="ctr">
            <a:spAutoFit/>
          </a:bodyPr>
          <a:lstStyle/>
          <a:p>
            <a:pPr algn="just"/>
            <a:r>
              <a:rPr lang="en-US" sz="1800" dirty="0">
                <a:solidFill>
                  <a:schemeClr val="accent1">
                    <a:lumMod val="40000"/>
                    <a:lumOff val="60000"/>
                  </a:schemeClr>
                </a:solidFill>
              </a:rPr>
              <a:t>“AIC Global Solutions”, the “AIC Global Solutions” logos, and “The Evolved Solution to Close Transactions” are trademarks of AIC Global Limited. The absence of a product or service name or logo from this list does not constitute a waiver of AIC Global Limited’s trademark or other intellectual property rights concerning that name or logo.  By receiving and/or reviewing this presentation, you agree that: (a) This presentation, including all content, materials, and information made available in connection with it, is provided on an "as is" and "as available" basis. We make no representations or warranties of any kind whatsoever for the content of the presentation or the content, materials, and information made available on or in connection with it. Further, we expressly disclaim any express or implied warranties, including, without limitation, non-infringement, merchantability, fitness for a particular purpose, or accuracy. (b) You acknowledge and agree that you will not hold or seek to hold us responsible for this presentation or the content, materials, and information made available in connection with it. (c) This presentation, including all content, materials, and information made available in connection with it, may not be disclosed, reproduced, distributed, published, or quoted from without the prior written consent of AIC Global Limited.</a:t>
            </a:r>
            <a:endParaRPr lang="en-US" dirty="0">
              <a:solidFill>
                <a:schemeClr val="accent1">
                  <a:lumMod val="40000"/>
                  <a:lumOff val="60000"/>
                </a:schemeClr>
              </a:solidFill>
            </a:endParaRPr>
          </a:p>
          <a:p>
            <a:pPr algn="just"/>
            <a:endParaRPr lang="en-US" dirty="0"/>
          </a:p>
        </p:txBody>
      </p:sp>
      <p:sp>
        <p:nvSpPr>
          <p:cNvPr id="5" name="TextBox 4">
            <a:extLst>
              <a:ext uri="{FF2B5EF4-FFF2-40B4-BE49-F238E27FC236}">
                <a16:creationId xmlns:a16="http://schemas.microsoft.com/office/drawing/2014/main" id="{4D532EE6-80AF-36F6-3842-E0870785AEB2}"/>
              </a:ext>
            </a:extLst>
          </p:cNvPr>
          <p:cNvSpPr txBox="1"/>
          <p:nvPr/>
        </p:nvSpPr>
        <p:spPr>
          <a:xfrm>
            <a:off x="576701" y="527225"/>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Disclaimer</a:t>
            </a:r>
          </a:p>
        </p:txBody>
      </p:sp>
      <p:sp>
        <p:nvSpPr>
          <p:cNvPr id="6" name="Parallelogram 5">
            <a:extLst>
              <a:ext uri="{FF2B5EF4-FFF2-40B4-BE49-F238E27FC236}">
                <a16:creationId xmlns:a16="http://schemas.microsoft.com/office/drawing/2014/main" id="{75B48621-710B-1971-0F75-3AD3382479EC}"/>
              </a:ext>
            </a:extLst>
          </p:cNvPr>
          <p:cNvSpPr/>
          <p:nvPr/>
        </p:nvSpPr>
        <p:spPr>
          <a:xfrm>
            <a:off x="3597926" y="527225"/>
            <a:ext cx="10120866" cy="769441"/>
          </a:xfrm>
          <a:prstGeom prst="parallelogram">
            <a:avLst>
              <a:gd name="adj" fmla="val 7408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8EBD71-2CD0-03E6-0324-8C8ED518475D}"/>
              </a:ext>
            </a:extLst>
          </p:cNvPr>
          <p:cNvSpPr txBox="1"/>
          <p:nvPr/>
        </p:nvSpPr>
        <p:spPr>
          <a:xfrm>
            <a:off x="5606450" y="5958859"/>
            <a:ext cx="5958200" cy="523220"/>
          </a:xfrm>
          <a:prstGeom prst="rect">
            <a:avLst/>
          </a:prstGeom>
          <a:noFill/>
        </p:spPr>
        <p:txBody>
          <a:bodyPr wrap="square" rtlCol="0">
            <a:spAutoFit/>
          </a:bodyPr>
          <a:lstStyle/>
          <a:p>
            <a:pPr algn="r"/>
            <a:r>
              <a:rPr lang="en-US" sz="1400" dirty="0">
                <a:solidFill>
                  <a:schemeClr val="accent1">
                    <a:lumMod val="60000"/>
                    <a:lumOff val="40000"/>
                  </a:schemeClr>
                </a:solidFill>
              </a:rPr>
              <a:t>© 2025 – AIC Global Limited. </a:t>
            </a:r>
          </a:p>
          <a:p>
            <a:pPr algn="r"/>
            <a:r>
              <a:rPr lang="en-US" sz="1400" dirty="0">
                <a:solidFill>
                  <a:schemeClr val="accent1">
                    <a:lumMod val="60000"/>
                    <a:lumOff val="40000"/>
                  </a:schemeClr>
                </a:solidFill>
              </a:rPr>
              <a:t>All rights reserved.  Proprietary and confidential.  Subject to Disclaimer.</a:t>
            </a:r>
          </a:p>
        </p:txBody>
      </p:sp>
      <p:pic>
        <p:nvPicPr>
          <p:cNvPr id="10" name="Picture 9">
            <a:extLst>
              <a:ext uri="{FF2B5EF4-FFF2-40B4-BE49-F238E27FC236}">
                <a16:creationId xmlns:a16="http://schemas.microsoft.com/office/drawing/2014/main" id="{AE89C824-4B01-325C-4DC6-78E1C592B152}"/>
              </a:ext>
            </a:extLst>
          </p:cNvPr>
          <p:cNvPicPr>
            <a:picLocks noChangeAspect="1"/>
          </p:cNvPicPr>
          <p:nvPr/>
        </p:nvPicPr>
        <p:blipFill>
          <a:blip r:embed="rId3"/>
          <a:stretch>
            <a:fillRect/>
          </a:stretch>
        </p:blipFill>
        <p:spPr>
          <a:xfrm>
            <a:off x="680250" y="5772518"/>
            <a:ext cx="3908446" cy="773574"/>
          </a:xfrm>
          <a:prstGeom prst="rect">
            <a:avLst/>
          </a:prstGeom>
        </p:spPr>
      </p:pic>
      <p:pic>
        <p:nvPicPr>
          <p:cNvPr id="19" name="Picture 18" descr="Clouds in the sky above the clouds&#10;&#10;Description automatically generated">
            <a:extLst>
              <a:ext uri="{FF2B5EF4-FFF2-40B4-BE49-F238E27FC236}">
                <a16:creationId xmlns:a16="http://schemas.microsoft.com/office/drawing/2014/main" id="{EF38FD37-B4AB-61ED-E88F-1E54D7FC7E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30361" y="-11193068"/>
            <a:ext cx="27097339" cy="18044222"/>
          </a:xfrm>
          <a:prstGeom prst="rect">
            <a:avLst/>
          </a:prstGeom>
        </p:spPr>
      </p:pic>
      <p:pic>
        <p:nvPicPr>
          <p:cNvPr id="20" name="Picture 19">
            <a:extLst>
              <a:ext uri="{FF2B5EF4-FFF2-40B4-BE49-F238E27FC236}">
                <a16:creationId xmlns:a16="http://schemas.microsoft.com/office/drawing/2014/main" id="{ED4959EA-74D7-C273-5165-027771CB7894}"/>
              </a:ext>
            </a:extLst>
          </p:cNvPr>
          <p:cNvPicPr>
            <a:picLocks noChangeAspect="1"/>
          </p:cNvPicPr>
          <p:nvPr/>
        </p:nvPicPr>
        <p:blipFill>
          <a:blip r:embed="rId5"/>
          <a:stretch>
            <a:fillRect/>
          </a:stretch>
        </p:blipFill>
        <p:spPr>
          <a:xfrm>
            <a:off x="1353342" y="4122067"/>
            <a:ext cx="3934824" cy="1767272"/>
          </a:xfrm>
          <a:prstGeom prst="rect">
            <a:avLst/>
          </a:prstGeom>
        </p:spPr>
      </p:pic>
      <p:sp>
        <p:nvSpPr>
          <p:cNvPr id="21" name="Freeform 20">
            <a:extLst>
              <a:ext uri="{FF2B5EF4-FFF2-40B4-BE49-F238E27FC236}">
                <a16:creationId xmlns:a16="http://schemas.microsoft.com/office/drawing/2014/main" id="{23C66FE6-CA0B-F483-79D4-7C8AD487ED2A}"/>
              </a:ext>
            </a:extLst>
          </p:cNvPr>
          <p:cNvSpPr/>
          <p:nvPr/>
        </p:nvSpPr>
        <p:spPr>
          <a:xfrm>
            <a:off x="-4469678" y="4193564"/>
            <a:ext cx="5836767" cy="1596958"/>
          </a:xfrm>
          <a:custGeom>
            <a:avLst/>
            <a:gdLst>
              <a:gd name="connsiteX0" fmla="*/ 0 w 4933561"/>
              <a:gd name="connsiteY0" fmla="*/ 0 h 1349838"/>
              <a:gd name="connsiteX1" fmla="*/ 4933561 w 4933561"/>
              <a:gd name="connsiteY1" fmla="*/ 0 h 1349838"/>
              <a:gd name="connsiteX2" fmla="*/ 4933561 w 4933561"/>
              <a:gd name="connsiteY2" fmla="*/ 23638 h 1349838"/>
              <a:gd name="connsiteX3" fmla="*/ 4913670 w 4933561"/>
              <a:gd name="connsiteY3" fmla="*/ 34434 h 1349838"/>
              <a:gd name="connsiteX4" fmla="*/ 4568460 w 4933561"/>
              <a:gd name="connsiteY4" fmla="*/ 683696 h 1349838"/>
              <a:gd name="connsiteX5" fmla="*/ 4913670 w 4933561"/>
              <a:gd name="connsiteY5" fmla="*/ 1332958 h 1349838"/>
              <a:gd name="connsiteX6" fmla="*/ 4933561 w 4933561"/>
              <a:gd name="connsiteY6" fmla="*/ 1343755 h 1349838"/>
              <a:gd name="connsiteX7" fmla="*/ 4933561 w 4933561"/>
              <a:gd name="connsiteY7" fmla="*/ 1349838 h 1349838"/>
              <a:gd name="connsiteX8" fmla="*/ 0 w 4933561"/>
              <a:gd name="connsiteY8" fmla="*/ 1349838 h 134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3561" h="1349838">
                <a:moveTo>
                  <a:pt x="0" y="0"/>
                </a:moveTo>
                <a:lnTo>
                  <a:pt x="4933561" y="0"/>
                </a:lnTo>
                <a:lnTo>
                  <a:pt x="4933561" y="23638"/>
                </a:lnTo>
                <a:lnTo>
                  <a:pt x="4913670" y="34434"/>
                </a:lnTo>
                <a:cubicBezTo>
                  <a:pt x="4705395" y="175142"/>
                  <a:pt x="4568460" y="413427"/>
                  <a:pt x="4568460" y="683696"/>
                </a:cubicBezTo>
                <a:cubicBezTo>
                  <a:pt x="4568460" y="953965"/>
                  <a:pt x="4705395" y="1192251"/>
                  <a:pt x="4913670" y="1332958"/>
                </a:cubicBezTo>
                <a:lnTo>
                  <a:pt x="4933561" y="1343755"/>
                </a:lnTo>
                <a:lnTo>
                  <a:pt x="4933561" y="1349838"/>
                </a:lnTo>
                <a:lnTo>
                  <a:pt x="0" y="1349838"/>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21">
            <a:extLst>
              <a:ext uri="{FF2B5EF4-FFF2-40B4-BE49-F238E27FC236}">
                <a16:creationId xmlns:a16="http://schemas.microsoft.com/office/drawing/2014/main" id="{F83620AA-AB6A-FC76-4EC3-E17CBF7A18BE}"/>
              </a:ext>
            </a:extLst>
          </p:cNvPr>
          <p:cNvGrpSpPr/>
          <p:nvPr/>
        </p:nvGrpSpPr>
        <p:grpSpPr>
          <a:xfrm>
            <a:off x="5769890" y="-2578603"/>
            <a:ext cx="15269020" cy="13544336"/>
            <a:chOff x="5201943" y="-2578603"/>
            <a:chExt cx="15269020" cy="13544336"/>
          </a:xfrm>
        </p:grpSpPr>
        <p:sp>
          <p:nvSpPr>
            <p:cNvPr id="23" name="Diagonal Stripe 22">
              <a:extLst>
                <a:ext uri="{FF2B5EF4-FFF2-40B4-BE49-F238E27FC236}">
                  <a16:creationId xmlns:a16="http://schemas.microsoft.com/office/drawing/2014/main" id="{7A6BD3C7-68DD-2FE0-870D-5BDEFFE01070}"/>
                </a:ext>
              </a:extLst>
            </p:cNvPr>
            <p:cNvSpPr/>
            <p:nvPr/>
          </p:nvSpPr>
          <p:spPr>
            <a:xfrm rot="13500000">
              <a:off x="6926627" y="-2578603"/>
              <a:ext cx="13544336" cy="13544336"/>
            </a:xfrm>
            <a:prstGeom prst="diagStripe">
              <a:avLst>
                <a:gd name="adj" fmla="val 8357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87251E7-D306-C570-C8C2-02B1DD203C25}"/>
                </a:ext>
              </a:extLst>
            </p:cNvPr>
            <p:cNvSpPr txBox="1"/>
            <p:nvPr/>
          </p:nvSpPr>
          <p:spPr>
            <a:xfrm>
              <a:off x="5201943" y="4383599"/>
              <a:ext cx="2566997" cy="369332"/>
            </a:xfrm>
            <a:prstGeom prst="rect">
              <a:avLst/>
            </a:prstGeom>
            <a:noFill/>
          </p:spPr>
          <p:txBody>
            <a:bodyPr wrap="square" rtlCol="0">
              <a:spAutoFit/>
            </a:bodyPr>
            <a:lstStyle/>
            <a:p>
              <a:r>
                <a:rPr lang="en-US" b="1" dirty="0">
                  <a:solidFill>
                    <a:srgbClr val="124873"/>
                  </a:solidFill>
                  <a:latin typeface="Calibri" panose="020F0502020204030204" pitchFamily="34" charset="0"/>
                  <a:cs typeface="Calibri" panose="020F0502020204030204" pitchFamily="34" charset="0"/>
                </a:rPr>
                <a:t>AIC Global Limited</a:t>
              </a:r>
            </a:p>
          </p:txBody>
        </p:sp>
        <p:sp>
          <p:nvSpPr>
            <p:cNvPr id="25" name="TextBox 24">
              <a:extLst>
                <a:ext uri="{FF2B5EF4-FFF2-40B4-BE49-F238E27FC236}">
                  <a16:creationId xmlns:a16="http://schemas.microsoft.com/office/drawing/2014/main" id="{B8438F9D-F071-336D-8033-09FD0FFF9711}"/>
                </a:ext>
              </a:extLst>
            </p:cNvPr>
            <p:cNvSpPr txBox="1"/>
            <p:nvPr/>
          </p:nvSpPr>
          <p:spPr>
            <a:xfrm>
              <a:off x="5707820" y="4807082"/>
              <a:ext cx="5282412" cy="719171"/>
            </a:xfrm>
            <a:prstGeom prst="rect">
              <a:avLst/>
            </a:prstGeom>
            <a:noFill/>
          </p:spPr>
          <p:txBody>
            <a:bodyPr wrap="square" rtlCol="0">
              <a:spAutoFit/>
            </a:bodyPr>
            <a:lstStyle/>
            <a:p>
              <a:pPr marL="0" lvl="0" indent="0" algn="l" rtl="0">
                <a:lnSpc>
                  <a:spcPct val="90000"/>
                </a:lnSpc>
                <a:spcBef>
                  <a:spcPts val="0"/>
                </a:spcBef>
                <a:spcAft>
                  <a:spcPts val="0"/>
                </a:spcAft>
                <a:buClr>
                  <a:schemeClr val="lt1"/>
                </a:buClr>
                <a:buSzPts val="1800"/>
                <a:buNone/>
              </a:pPr>
              <a:r>
                <a:rPr lang="en-US" dirty="0">
                  <a:solidFill>
                    <a:srgbClr val="124873"/>
                  </a:solidFill>
                  <a:latin typeface="Calibri" panose="020F0502020204030204" pitchFamily="34" charset="0"/>
                  <a:cs typeface="Calibri" panose="020F0502020204030204" pitchFamily="34" charset="0"/>
                </a:rPr>
                <a:t>24 Old Queen St, London SW1H 9HP, UK</a:t>
              </a:r>
            </a:p>
            <a:p>
              <a:pPr marL="0" lvl="0" indent="0" algn="l" rtl="0">
                <a:lnSpc>
                  <a:spcPct val="90000"/>
                </a:lnSpc>
                <a:spcBef>
                  <a:spcPts val="1000"/>
                </a:spcBef>
                <a:spcAft>
                  <a:spcPts val="0"/>
                </a:spcAft>
                <a:buClr>
                  <a:schemeClr val="lt1"/>
                </a:buClr>
                <a:buSzPts val="1800"/>
                <a:buNone/>
              </a:pPr>
              <a:r>
                <a:rPr lang="en-US" dirty="0">
                  <a:solidFill>
                    <a:srgbClr val="124873"/>
                  </a:solidFill>
                  <a:latin typeface="Calibri" panose="020F0502020204030204" pitchFamily="34" charset="0"/>
                  <a:cs typeface="Calibri" panose="020F0502020204030204" pitchFamily="34" charset="0"/>
                </a:rPr>
                <a:t>        T: +44 203 983 3735   |   </a:t>
              </a:r>
              <a:r>
                <a:rPr lang="en-US" dirty="0" err="1">
                  <a:solidFill>
                    <a:srgbClr val="124873"/>
                  </a:solidFill>
                  <a:latin typeface="Calibri" panose="020F0502020204030204" pitchFamily="34" charset="0"/>
                  <a:cs typeface="Calibri" panose="020F0502020204030204" pitchFamily="34" charset="0"/>
                </a:rPr>
                <a:t>www.aicglobal.com</a:t>
              </a:r>
              <a:endParaRPr lang="en-US" dirty="0">
                <a:solidFill>
                  <a:srgbClr val="124873"/>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3931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2CAE0-6EE9-4411-0E0A-163A5467FA4A}"/>
              </a:ext>
            </a:extLst>
          </p:cNvPr>
          <p:cNvPicPr>
            <a:picLocks noChangeAspect="1"/>
          </p:cNvPicPr>
          <p:nvPr/>
        </p:nvPicPr>
        <p:blipFill>
          <a:blip r:embed="rId3"/>
          <a:stretch>
            <a:fillRect/>
          </a:stretch>
        </p:blipFill>
        <p:spPr>
          <a:xfrm>
            <a:off x="309716" y="-235155"/>
            <a:ext cx="3569110" cy="706411"/>
          </a:xfrm>
          <a:prstGeom prst="rect">
            <a:avLst/>
          </a:prstGeom>
        </p:spPr>
      </p:pic>
      <p:sp>
        <p:nvSpPr>
          <p:cNvPr id="26" name="Parallelogram 25">
            <a:extLst>
              <a:ext uri="{FF2B5EF4-FFF2-40B4-BE49-F238E27FC236}">
                <a16:creationId xmlns:a16="http://schemas.microsoft.com/office/drawing/2014/main" id="{037F89F4-2B53-D71D-4174-EE96D0F813FC}"/>
              </a:ext>
            </a:extLst>
          </p:cNvPr>
          <p:cNvSpPr/>
          <p:nvPr/>
        </p:nvSpPr>
        <p:spPr>
          <a:xfrm>
            <a:off x="-557839" y="-588004"/>
            <a:ext cx="13990320" cy="1177290"/>
          </a:xfrm>
          <a:prstGeom prst="parallelogram">
            <a:avLst>
              <a:gd name="adj" fmla="val 7463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009F5742-02C9-987F-42BB-6CCBC229A413}"/>
              </a:ext>
            </a:extLst>
          </p:cNvPr>
          <p:cNvSpPr txBox="1"/>
          <p:nvPr/>
        </p:nvSpPr>
        <p:spPr>
          <a:xfrm>
            <a:off x="383458" y="6185228"/>
            <a:ext cx="3421626" cy="430887"/>
          </a:xfrm>
          <a:prstGeom prst="rect">
            <a:avLst/>
          </a:prstGeom>
          <a:noFill/>
        </p:spPr>
        <p:txBody>
          <a:bodyPr wrap="square" rtlCol="0">
            <a:spAutoFit/>
          </a:bodyPr>
          <a:lstStyle/>
          <a:p>
            <a:r>
              <a:rPr lang="en-US" sz="1100" dirty="0">
                <a:solidFill>
                  <a:schemeClr val="accent1">
                    <a:lumMod val="60000"/>
                    <a:lumOff val="40000"/>
                  </a:schemeClr>
                </a:solidFill>
              </a:rPr>
              <a:t>© 2025 – AIC Global Limited.  All rights reserved.  Proprietary and confidential.  Subject to Disclaimer.</a:t>
            </a:r>
          </a:p>
        </p:txBody>
      </p:sp>
      <p:pic>
        <p:nvPicPr>
          <p:cNvPr id="5" name="Picture 4">
            <a:extLst>
              <a:ext uri="{FF2B5EF4-FFF2-40B4-BE49-F238E27FC236}">
                <a16:creationId xmlns:a16="http://schemas.microsoft.com/office/drawing/2014/main" id="{11B52E8E-C59D-8501-B2E5-19DBF0B55293}"/>
              </a:ext>
            </a:extLst>
          </p:cNvPr>
          <p:cNvPicPr>
            <a:picLocks noChangeAspect="1"/>
          </p:cNvPicPr>
          <p:nvPr/>
        </p:nvPicPr>
        <p:blipFill>
          <a:blip r:embed="rId4"/>
          <a:stretch>
            <a:fillRect/>
          </a:stretch>
        </p:blipFill>
        <p:spPr>
          <a:xfrm>
            <a:off x="317276" y="2094955"/>
            <a:ext cx="4108175" cy="1845130"/>
          </a:xfrm>
          <a:prstGeom prst="rect">
            <a:avLst/>
          </a:prstGeom>
        </p:spPr>
      </p:pic>
      <p:sp>
        <p:nvSpPr>
          <p:cNvPr id="6" name="TextBox 5">
            <a:extLst>
              <a:ext uri="{FF2B5EF4-FFF2-40B4-BE49-F238E27FC236}">
                <a16:creationId xmlns:a16="http://schemas.microsoft.com/office/drawing/2014/main" id="{AB07F07C-69F6-DA5D-A4FF-0B3694EA65EC}"/>
              </a:ext>
            </a:extLst>
          </p:cNvPr>
          <p:cNvSpPr txBox="1"/>
          <p:nvPr/>
        </p:nvSpPr>
        <p:spPr>
          <a:xfrm>
            <a:off x="327610" y="4361341"/>
            <a:ext cx="2846296" cy="830997"/>
          </a:xfrm>
          <a:prstGeom prst="rect">
            <a:avLst/>
          </a:prstGeom>
          <a:noFill/>
        </p:spPr>
        <p:txBody>
          <a:bodyPr wrap="square" rtlCol="0">
            <a:spAutoFit/>
          </a:bodyPr>
          <a:lstStyle/>
          <a:p>
            <a:r>
              <a:rPr lang="en-US" sz="2400" dirty="0">
                <a:solidFill>
                  <a:srgbClr val="EDEDED"/>
                </a:solidFill>
                <a:latin typeface="Calibri" panose="020F0502020204030204" pitchFamily="34" charset="0"/>
                <a:cs typeface="Calibri" panose="020F0502020204030204" pitchFamily="34" charset="0"/>
              </a:rPr>
              <a:t>The Evolved Solution to Close Transactions</a:t>
            </a:r>
          </a:p>
        </p:txBody>
      </p:sp>
      <p:sp>
        <p:nvSpPr>
          <p:cNvPr id="20" name="Freeform 19">
            <a:extLst>
              <a:ext uri="{FF2B5EF4-FFF2-40B4-BE49-F238E27FC236}">
                <a16:creationId xmlns:a16="http://schemas.microsoft.com/office/drawing/2014/main" id="{A0B5024B-64E1-D50E-BE1A-8050FD6EF227}"/>
              </a:ext>
            </a:extLst>
          </p:cNvPr>
          <p:cNvSpPr/>
          <p:nvPr/>
        </p:nvSpPr>
        <p:spPr>
          <a:xfrm rot="3600000" flipV="1">
            <a:off x="1687155" y="1687307"/>
            <a:ext cx="6963659" cy="3483385"/>
          </a:xfrm>
          <a:custGeom>
            <a:avLst/>
            <a:gdLst>
              <a:gd name="connsiteX0" fmla="*/ 5032264 w 6963659"/>
              <a:gd name="connsiteY0" fmla="*/ 2430874 h 3483385"/>
              <a:gd name="connsiteX1" fmla="*/ 6087354 w 6963659"/>
              <a:gd name="connsiteY1" fmla="*/ 2432205 h 3483385"/>
              <a:gd name="connsiteX2" fmla="*/ 6963659 w 6963659"/>
              <a:gd name="connsiteY2" fmla="*/ 914400 h 3483385"/>
              <a:gd name="connsiteX3" fmla="*/ 6435730 w 6963659"/>
              <a:gd name="connsiteY3" fmla="*/ 0 h 3483385"/>
              <a:gd name="connsiteX4" fmla="*/ 0 w 6963659"/>
              <a:gd name="connsiteY4" fmla="*/ 2568985 h 3483385"/>
              <a:gd name="connsiteX5" fmla="*/ 527929 w 6963659"/>
              <a:gd name="connsiteY5" fmla="*/ 3483385 h 3483385"/>
              <a:gd name="connsiteX6" fmla="*/ 5474154 w 6963659"/>
              <a:gd name="connsiteY6" fmla="*/ 3483385 h 3483385"/>
              <a:gd name="connsiteX7" fmla="*/ 6000546 w 6963659"/>
              <a:gd name="connsiteY7" fmla="*/ 2568985 h 348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3659" h="3483385">
                <a:moveTo>
                  <a:pt x="5032264" y="2430874"/>
                </a:moveTo>
                <a:lnTo>
                  <a:pt x="6087354" y="2432205"/>
                </a:lnTo>
                <a:lnTo>
                  <a:pt x="6963659" y="914400"/>
                </a:lnTo>
                <a:lnTo>
                  <a:pt x="6435730" y="0"/>
                </a:lnTo>
                <a:close/>
                <a:moveTo>
                  <a:pt x="0" y="2568985"/>
                </a:moveTo>
                <a:lnTo>
                  <a:pt x="527929" y="3483385"/>
                </a:lnTo>
                <a:lnTo>
                  <a:pt x="5474154" y="3483385"/>
                </a:lnTo>
                <a:lnTo>
                  <a:pt x="6000546" y="2568985"/>
                </a:lnTo>
                <a:close/>
              </a:path>
            </a:pathLst>
          </a:custGeom>
          <a:blipFill dpi="0" rotWithShape="0">
            <a:blip r:embed="rId5"/>
            <a:srcRect/>
            <a:tile tx="-1517650" ty="603250" sx="66000" sy="66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lane flying above clouds&#10;&#10;Description automatically generated">
            <a:extLst>
              <a:ext uri="{FF2B5EF4-FFF2-40B4-BE49-F238E27FC236}">
                <a16:creationId xmlns:a16="http://schemas.microsoft.com/office/drawing/2014/main" id="{1E149140-E6B4-8585-07F4-9D2DB0DFB169}"/>
              </a:ext>
            </a:extLst>
          </p:cNvPr>
          <p:cNvPicPr>
            <a:picLocks noChangeAspect="1"/>
          </p:cNvPicPr>
          <p:nvPr/>
        </p:nvPicPr>
        <p:blipFill rotWithShape="1">
          <a:blip r:embed="rId6"/>
          <a:srcRect l="43213"/>
          <a:stretch/>
        </p:blipFill>
        <p:spPr>
          <a:xfrm>
            <a:off x="5266944" y="-2367"/>
            <a:ext cx="6923532" cy="6858000"/>
          </a:xfrm>
          <a:prstGeom prst="rect">
            <a:avLst/>
          </a:prstGeom>
        </p:spPr>
      </p:pic>
      <p:pic>
        <p:nvPicPr>
          <p:cNvPr id="24" name="Picture 23" descr="Clouds in the sky above the clouds&#10;&#10;Description automatically generated">
            <a:extLst>
              <a:ext uri="{FF2B5EF4-FFF2-40B4-BE49-F238E27FC236}">
                <a16:creationId xmlns:a16="http://schemas.microsoft.com/office/drawing/2014/main" id="{093E47E1-8AD6-9E12-B9C6-26AB51069C2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27145" y="-828272"/>
            <a:ext cx="18436683" cy="12277058"/>
          </a:xfrm>
          <a:prstGeom prst="rect">
            <a:avLst/>
          </a:prstGeom>
        </p:spPr>
      </p:pic>
    </p:spTree>
    <p:extLst>
      <p:ext uri="{BB962C8B-B14F-4D97-AF65-F5344CB8AC3E}">
        <p14:creationId xmlns:p14="http://schemas.microsoft.com/office/powerpoint/2010/main" val="134519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sp>
        <p:nvSpPr>
          <p:cNvPr id="26" name="Parallelogram 25">
            <a:extLst>
              <a:ext uri="{FF2B5EF4-FFF2-40B4-BE49-F238E27FC236}">
                <a16:creationId xmlns:a16="http://schemas.microsoft.com/office/drawing/2014/main" id="{037F89F4-2B53-D71D-4174-EE96D0F813FC}"/>
              </a:ext>
            </a:extLst>
          </p:cNvPr>
          <p:cNvSpPr/>
          <p:nvPr/>
        </p:nvSpPr>
        <p:spPr>
          <a:xfrm>
            <a:off x="-742950" y="-1521946"/>
            <a:ext cx="13990320" cy="1177290"/>
          </a:xfrm>
          <a:prstGeom prst="parallelogram">
            <a:avLst>
              <a:gd name="adj" fmla="val 10169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Freeform 20">
            <a:extLst>
              <a:ext uri="{FF2B5EF4-FFF2-40B4-BE49-F238E27FC236}">
                <a16:creationId xmlns:a16="http://schemas.microsoft.com/office/drawing/2014/main" id="{1A17DED0-8C9C-40D9-B6A2-0D3E4A32063E}"/>
              </a:ext>
            </a:extLst>
          </p:cNvPr>
          <p:cNvSpPr/>
          <p:nvPr/>
        </p:nvSpPr>
        <p:spPr>
          <a:xfrm>
            <a:off x="1326784" y="-10110284"/>
            <a:ext cx="9138653" cy="6281928"/>
          </a:xfrm>
          <a:custGeom>
            <a:avLst/>
            <a:gdLst>
              <a:gd name="connsiteX0" fmla="*/ 6550122 w 9138653"/>
              <a:gd name="connsiteY0" fmla="*/ 5478641 h 6283074"/>
              <a:gd name="connsiteX1" fmla="*/ 7634553 w 9138653"/>
              <a:gd name="connsiteY1" fmla="*/ 5478641 h 6283074"/>
              <a:gd name="connsiteX2" fmla="*/ 7356314 w 9138653"/>
              <a:gd name="connsiteY2" fmla="*/ 5754866 h 6283074"/>
              <a:gd name="connsiteX3" fmla="*/ 6271883 w 9138653"/>
              <a:gd name="connsiteY3" fmla="*/ 5754866 h 6283074"/>
              <a:gd name="connsiteX4" fmla="*/ 2759759 w 9138653"/>
              <a:gd name="connsiteY4" fmla="*/ 3543289 h 6283074"/>
              <a:gd name="connsiteX5" fmla="*/ 4253939 w 9138653"/>
              <a:gd name="connsiteY5" fmla="*/ 3543289 h 6283074"/>
              <a:gd name="connsiteX6" fmla="*/ 1494181 w 9138653"/>
              <a:gd name="connsiteY6" fmla="*/ 6283074 h 6283074"/>
              <a:gd name="connsiteX7" fmla="*/ 0 w 9138653"/>
              <a:gd name="connsiteY7" fmla="*/ 6283074 h 6283074"/>
              <a:gd name="connsiteX8" fmla="*/ 9138653 w 9138653"/>
              <a:gd name="connsiteY8" fmla="*/ 2912014 h 6283074"/>
              <a:gd name="connsiteX9" fmla="*/ 9138653 w 9138653"/>
              <a:gd name="connsiteY9" fmla="*/ 4416350 h 6283074"/>
              <a:gd name="connsiteX10" fmla="*/ 8313923 w 9138653"/>
              <a:gd name="connsiteY10" fmla="*/ 5235045 h 6283074"/>
              <a:gd name="connsiteX11" fmla="*/ 6798499 w 9138653"/>
              <a:gd name="connsiteY11" fmla="*/ 5235045 h 6283074"/>
              <a:gd name="connsiteX12" fmla="*/ 8007791 w 9138653"/>
              <a:gd name="connsiteY12" fmla="*/ 0 h 6283074"/>
              <a:gd name="connsiteX13" fmla="*/ 9138653 w 9138653"/>
              <a:gd name="connsiteY13" fmla="*/ 0 h 6283074"/>
              <a:gd name="connsiteX14" fmla="*/ 9138653 w 9138653"/>
              <a:gd name="connsiteY14" fmla="*/ 2693167 h 6283074"/>
              <a:gd name="connsiteX15" fmla="*/ 5813954 w 9138653"/>
              <a:gd name="connsiteY15" fmla="*/ 6017866 h 6283074"/>
              <a:gd name="connsiteX16" fmla="*/ 1989925 w 9138653"/>
              <a:gd name="connsiteY16" fmla="*/ 6017866 h 6283074"/>
              <a:gd name="connsiteX17" fmla="*/ 6301503 w 9138653"/>
              <a:gd name="connsiteY17" fmla="*/ 0 h 6283074"/>
              <a:gd name="connsiteX18" fmla="*/ 7816926 w 9138653"/>
              <a:gd name="connsiteY18" fmla="*/ 0 h 6283074"/>
              <a:gd name="connsiteX19" fmla="*/ 4361015 w 9138653"/>
              <a:gd name="connsiteY19" fmla="*/ 3430627 h 6283074"/>
              <a:gd name="connsiteX20" fmla="*/ 2845592 w 9138653"/>
              <a:gd name="connsiteY20" fmla="*/ 3430627 h 6283074"/>
              <a:gd name="connsiteX21" fmla="*/ 3913843 w 9138653"/>
              <a:gd name="connsiteY21" fmla="*/ 0 h 6283074"/>
              <a:gd name="connsiteX22" fmla="*/ 6074415 w 9138653"/>
              <a:gd name="connsiteY22" fmla="*/ 0 h 6283074"/>
              <a:gd name="connsiteX23" fmla="*/ 1754551 w 9138653"/>
              <a:gd name="connsiteY23" fmla="*/ 4319864 h 6283074"/>
              <a:gd name="connsiteX24" fmla="*/ 1754551 w 9138653"/>
              <a:gd name="connsiteY24" fmla="*/ 2159291 h 6283074"/>
              <a:gd name="connsiteX25" fmla="*/ 2818253 w 9138653"/>
              <a:gd name="connsiteY25" fmla="*/ 0 h 6283074"/>
              <a:gd name="connsiteX26" fmla="*/ 3680106 w 9138653"/>
              <a:gd name="connsiteY26" fmla="*/ 0 h 6283074"/>
              <a:gd name="connsiteX27" fmla="*/ 2359665 w 9138653"/>
              <a:gd name="connsiteY27" fmla="*/ 1320440 h 6283074"/>
              <a:gd name="connsiteX28" fmla="*/ 2359665 w 9138653"/>
              <a:gd name="connsiteY28" fmla="*/ 458588 h 628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38653" h="6283074">
                <a:moveTo>
                  <a:pt x="6550122" y="5478641"/>
                </a:moveTo>
                <a:lnTo>
                  <a:pt x="7634553" y="5478641"/>
                </a:lnTo>
                <a:lnTo>
                  <a:pt x="7356314" y="5754866"/>
                </a:lnTo>
                <a:lnTo>
                  <a:pt x="6271883" y="5754866"/>
                </a:lnTo>
                <a:close/>
                <a:moveTo>
                  <a:pt x="2759759" y="3543289"/>
                </a:moveTo>
                <a:lnTo>
                  <a:pt x="4253939" y="3543289"/>
                </a:lnTo>
                <a:lnTo>
                  <a:pt x="1494181" y="6283074"/>
                </a:lnTo>
                <a:lnTo>
                  <a:pt x="0" y="6283074"/>
                </a:lnTo>
                <a:close/>
                <a:moveTo>
                  <a:pt x="9138653" y="2912014"/>
                </a:moveTo>
                <a:lnTo>
                  <a:pt x="9138653" y="4416350"/>
                </a:lnTo>
                <a:lnTo>
                  <a:pt x="8313923" y="5235045"/>
                </a:lnTo>
                <a:lnTo>
                  <a:pt x="6798499" y="5235045"/>
                </a:lnTo>
                <a:close/>
                <a:moveTo>
                  <a:pt x="8007791" y="0"/>
                </a:moveTo>
                <a:lnTo>
                  <a:pt x="9138653" y="0"/>
                </a:lnTo>
                <a:lnTo>
                  <a:pt x="9138653" y="2693167"/>
                </a:lnTo>
                <a:lnTo>
                  <a:pt x="5813954" y="6017866"/>
                </a:lnTo>
                <a:lnTo>
                  <a:pt x="1989925" y="6017866"/>
                </a:lnTo>
                <a:close/>
                <a:moveTo>
                  <a:pt x="6301503" y="0"/>
                </a:moveTo>
                <a:lnTo>
                  <a:pt x="7816926" y="0"/>
                </a:lnTo>
                <a:lnTo>
                  <a:pt x="4361015" y="3430627"/>
                </a:lnTo>
                <a:lnTo>
                  <a:pt x="2845592" y="3430627"/>
                </a:lnTo>
                <a:close/>
                <a:moveTo>
                  <a:pt x="3913843" y="0"/>
                </a:moveTo>
                <a:lnTo>
                  <a:pt x="6074415" y="0"/>
                </a:lnTo>
                <a:lnTo>
                  <a:pt x="1754551" y="4319864"/>
                </a:lnTo>
                <a:lnTo>
                  <a:pt x="1754551" y="2159291"/>
                </a:lnTo>
                <a:close/>
                <a:moveTo>
                  <a:pt x="2818253" y="0"/>
                </a:moveTo>
                <a:lnTo>
                  <a:pt x="3680106" y="0"/>
                </a:lnTo>
                <a:lnTo>
                  <a:pt x="2359665" y="1320440"/>
                </a:lnTo>
                <a:lnTo>
                  <a:pt x="2359665" y="458588"/>
                </a:lnTo>
                <a:close/>
              </a:path>
            </a:pathLst>
          </a:custGeom>
          <a:blipFill dpi="0" rotWithShape="0">
            <a:blip r:embed="rId3">
              <a:grayscl/>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4" name="Picture 23" descr="Clouds in the sky above the clouds&#10;&#10;Description automatically generated">
            <a:extLst>
              <a:ext uri="{FF2B5EF4-FFF2-40B4-BE49-F238E27FC236}">
                <a16:creationId xmlns:a16="http://schemas.microsoft.com/office/drawing/2014/main" id="{093E47E1-8AD6-9E12-B9C6-26AB51069C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07896" y="6894155"/>
            <a:ext cx="11740442" cy="7818005"/>
          </a:xfrm>
          <a:prstGeom prst="rect">
            <a:avLst/>
          </a:prstGeom>
        </p:spPr>
      </p:pic>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5"/>
          <a:stretch>
            <a:fillRect/>
          </a:stretch>
        </p:blipFill>
        <p:spPr>
          <a:xfrm>
            <a:off x="455833" y="279641"/>
            <a:ext cx="3569110" cy="706411"/>
          </a:xfrm>
          <a:prstGeom prst="rect">
            <a:avLst/>
          </a:prstGeom>
        </p:spPr>
      </p:pic>
      <p:sp>
        <p:nvSpPr>
          <p:cNvPr id="4" name="TextBox 3">
            <a:extLst>
              <a:ext uri="{FF2B5EF4-FFF2-40B4-BE49-F238E27FC236}">
                <a16:creationId xmlns:a16="http://schemas.microsoft.com/office/drawing/2014/main" id="{3B6CD8F6-A775-F46B-9381-7070F419463E}"/>
              </a:ext>
            </a:extLst>
          </p:cNvPr>
          <p:cNvSpPr txBox="1"/>
          <p:nvPr/>
        </p:nvSpPr>
        <p:spPr>
          <a:xfrm>
            <a:off x="395873" y="2087304"/>
            <a:ext cx="7801897" cy="1754326"/>
          </a:xfrm>
          <a:prstGeom prst="rect">
            <a:avLst/>
          </a:prstGeom>
          <a:noFill/>
        </p:spPr>
        <p:txBody>
          <a:bodyPr wrap="square" rtlCol="0">
            <a:spAutoFit/>
          </a:bodyPr>
          <a:lstStyle/>
          <a:p>
            <a:r>
              <a:rPr lang="en-US" sz="5400" b="1" dirty="0">
                <a:solidFill>
                  <a:srgbClr val="EDEDED"/>
                </a:solidFill>
                <a:latin typeface="Calibri" panose="020F0502020204030204" pitchFamily="34" charset="0"/>
                <a:cs typeface="Calibri" panose="020F0502020204030204" pitchFamily="34" charset="0"/>
              </a:rPr>
              <a:t>Reverse Engineering Cross-Border Transactions</a:t>
            </a:r>
          </a:p>
        </p:txBody>
      </p:sp>
      <p:sp>
        <p:nvSpPr>
          <p:cNvPr id="5" name="TextBox 4">
            <a:extLst>
              <a:ext uri="{FF2B5EF4-FFF2-40B4-BE49-F238E27FC236}">
                <a16:creationId xmlns:a16="http://schemas.microsoft.com/office/drawing/2014/main" id="{3744B79F-F00E-BBF1-CCD2-EDF9902E6EC4}"/>
              </a:ext>
            </a:extLst>
          </p:cNvPr>
          <p:cNvSpPr txBox="1"/>
          <p:nvPr/>
        </p:nvSpPr>
        <p:spPr>
          <a:xfrm>
            <a:off x="455833" y="4287986"/>
            <a:ext cx="8625077" cy="400110"/>
          </a:xfrm>
          <a:prstGeom prst="rect">
            <a:avLst/>
          </a:prstGeom>
          <a:noFill/>
        </p:spPr>
        <p:txBody>
          <a:bodyPr wrap="square" rtlCol="0">
            <a:spAutoFit/>
          </a:bodyPr>
          <a:lstStyle/>
          <a:p>
            <a:r>
              <a:rPr lang="en-US" sz="2000" spc="200" dirty="0">
                <a:solidFill>
                  <a:schemeClr val="accent4"/>
                </a:solidFill>
                <a:latin typeface="Calibri" panose="020F0502020204030204" pitchFamily="34" charset="0"/>
                <a:cs typeface="Calibri" panose="020F0502020204030204" pitchFamily="34" charset="0"/>
              </a:rPr>
              <a:t>SUPERYACHT INVESTOR | LONDON</a:t>
            </a:r>
          </a:p>
        </p:txBody>
      </p:sp>
      <p:sp>
        <p:nvSpPr>
          <p:cNvPr id="6" name="TextBox 5">
            <a:extLst>
              <a:ext uri="{FF2B5EF4-FFF2-40B4-BE49-F238E27FC236}">
                <a16:creationId xmlns:a16="http://schemas.microsoft.com/office/drawing/2014/main" id="{C9976538-1AA2-7DE4-0517-B47B175D5AF9}"/>
              </a:ext>
            </a:extLst>
          </p:cNvPr>
          <p:cNvSpPr txBox="1"/>
          <p:nvPr/>
        </p:nvSpPr>
        <p:spPr>
          <a:xfrm>
            <a:off x="455833" y="4865502"/>
            <a:ext cx="7801897" cy="369332"/>
          </a:xfrm>
          <a:prstGeom prst="rect">
            <a:avLst/>
          </a:prstGeom>
          <a:noFill/>
        </p:spPr>
        <p:txBody>
          <a:bodyPr wrap="square" rtlCol="0">
            <a:spAutoFit/>
          </a:bodyPr>
          <a:lstStyle/>
          <a:p>
            <a:r>
              <a:rPr lang="en-US" spc="200" dirty="0">
                <a:solidFill>
                  <a:srgbClr val="EDEDED"/>
                </a:solidFill>
                <a:latin typeface="Calibri" panose="020F0502020204030204" pitchFamily="34" charset="0"/>
                <a:cs typeface="Calibri" panose="020F0502020204030204" pitchFamily="34" charset="0"/>
              </a:rPr>
              <a:t>March 25, 2025 |  InterContinental London Park Lane</a:t>
            </a:r>
          </a:p>
        </p:txBody>
      </p:sp>
      <p:sp>
        <p:nvSpPr>
          <p:cNvPr id="7" name="TextBox 6">
            <a:extLst>
              <a:ext uri="{FF2B5EF4-FFF2-40B4-BE49-F238E27FC236}">
                <a16:creationId xmlns:a16="http://schemas.microsoft.com/office/drawing/2014/main" id="{9FA17D97-1F50-478C-20FB-F3F7DFC12DA9}"/>
              </a:ext>
            </a:extLst>
          </p:cNvPr>
          <p:cNvSpPr txBox="1"/>
          <p:nvPr/>
        </p:nvSpPr>
        <p:spPr>
          <a:xfrm>
            <a:off x="747963" y="6283210"/>
            <a:ext cx="10696074" cy="307777"/>
          </a:xfrm>
          <a:prstGeom prst="rect">
            <a:avLst/>
          </a:prstGeom>
          <a:noFill/>
        </p:spPr>
        <p:txBody>
          <a:bodyPr wrap="square" rtlCol="0">
            <a:spAutoFit/>
          </a:bodyPr>
          <a:lstStyle/>
          <a:p>
            <a:pPr algn="ctr"/>
            <a:r>
              <a:rPr lang="en-US" sz="1400" dirty="0">
                <a:solidFill>
                  <a:schemeClr val="accent1">
                    <a:lumMod val="60000"/>
                    <a:lumOff val="40000"/>
                  </a:schemeClr>
                </a:solidFill>
              </a:rPr>
              <a:t>© 2025 – AIC Global Limited.  All rights reserved.  Proprietary and confidential.  Subject to Disclaimer.</a:t>
            </a:r>
          </a:p>
        </p:txBody>
      </p:sp>
      <p:pic>
        <p:nvPicPr>
          <p:cNvPr id="2" name="Picture 1">
            <a:extLst>
              <a:ext uri="{FF2B5EF4-FFF2-40B4-BE49-F238E27FC236}">
                <a16:creationId xmlns:a16="http://schemas.microsoft.com/office/drawing/2014/main" id="{4E9AC48B-436E-AEBE-4A85-6689F4711F33}"/>
              </a:ext>
            </a:extLst>
          </p:cNvPr>
          <p:cNvPicPr>
            <a:picLocks noChangeAspect="1"/>
          </p:cNvPicPr>
          <p:nvPr/>
        </p:nvPicPr>
        <p:blipFill>
          <a:blip r:embed="rId6"/>
          <a:stretch>
            <a:fillRect/>
          </a:stretch>
        </p:blipFill>
        <p:spPr>
          <a:xfrm>
            <a:off x="-6176514" y="2094955"/>
            <a:ext cx="4108175" cy="1845130"/>
          </a:xfrm>
          <a:prstGeom prst="rect">
            <a:avLst/>
          </a:prstGeom>
        </p:spPr>
      </p:pic>
      <p:sp>
        <p:nvSpPr>
          <p:cNvPr id="10" name="TextBox 9">
            <a:extLst>
              <a:ext uri="{FF2B5EF4-FFF2-40B4-BE49-F238E27FC236}">
                <a16:creationId xmlns:a16="http://schemas.microsoft.com/office/drawing/2014/main" id="{07E07F2D-9BBD-C564-0FFC-A0F729A371E3}"/>
              </a:ext>
            </a:extLst>
          </p:cNvPr>
          <p:cNvSpPr txBox="1"/>
          <p:nvPr/>
        </p:nvSpPr>
        <p:spPr>
          <a:xfrm>
            <a:off x="-7468038" y="4361341"/>
            <a:ext cx="2846296" cy="830997"/>
          </a:xfrm>
          <a:prstGeom prst="rect">
            <a:avLst/>
          </a:prstGeom>
          <a:noFill/>
        </p:spPr>
        <p:txBody>
          <a:bodyPr wrap="square" rtlCol="0">
            <a:spAutoFit/>
          </a:bodyPr>
          <a:lstStyle/>
          <a:p>
            <a:r>
              <a:rPr lang="en-US" sz="2400" dirty="0">
                <a:solidFill>
                  <a:srgbClr val="EDEDED"/>
                </a:solidFill>
                <a:latin typeface="Calibri" panose="020F0502020204030204" pitchFamily="34" charset="0"/>
                <a:cs typeface="Calibri" panose="020F0502020204030204" pitchFamily="34" charset="0"/>
              </a:rPr>
              <a:t>The Evolved Solution to Close Transactions</a:t>
            </a:r>
          </a:p>
        </p:txBody>
      </p:sp>
      <p:grpSp>
        <p:nvGrpSpPr>
          <p:cNvPr id="11" name="Group 10">
            <a:extLst>
              <a:ext uri="{FF2B5EF4-FFF2-40B4-BE49-F238E27FC236}">
                <a16:creationId xmlns:a16="http://schemas.microsoft.com/office/drawing/2014/main" id="{1B5A9947-DB18-C8A7-A3AF-DCF695FA085C}"/>
              </a:ext>
            </a:extLst>
          </p:cNvPr>
          <p:cNvGrpSpPr/>
          <p:nvPr/>
        </p:nvGrpSpPr>
        <p:grpSpPr>
          <a:xfrm>
            <a:off x="0" y="7468945"/>
            <a:ext cx="12188952" cy="4849743"/>
            <a:chOff x="0" y="1784240"/>
            <a:chExt cx="12188952" cy="4849743"/>
          </a:xfrm>
        </p:grpSpPr>
        <p:grpSp>
          <p:nvGrpSpPr>
            <p:cNvPr id="12" name="Group 11">
              <a:extLst>
                <a:ext uri="{FF2B5EF4-FFF2-40B4-BE49-F238E27FC236}">
                  <a16:creationId xmlns:a16="http://schemas.microsoft.com/office/drawing/2014/main" id="{047455B9-1559-BC6F-B92C-BD6503719E84}"/>
                </a:ext>
              </a:extLst>
            </p:cNvPr>
            <p:cNvGrpSpPr/>
            <p:nvPr/>
          </p:nvGrpSpPr>
          <p:grpSpPr>
            <a:xfrm>
              <a:off x="0" y="1784240"/>
              <a:ext cx="12188952" cy="4849743"/>
              <a:chOff x="0" y="1784240"/>
              <a:chExt cx="12188952" cy="4849743"/>
            </a:xfrm>
          </p:grpSpPr>
          <p:sp>
            <p:nvSpPr>
              <p:cNvPr id="37" name="Freeform 36">
                <a:extLst>
                  <a:ext uri="{FF2B5EF4-FFF2-40B4-BE49-F238E27FC236}">
                    <a16:creationId xmlns:a16="http://schemas.microsoft.com/office/drawing/2014/main" id="{E34DA73B-44B9-122A-6140-9E101810FE2E}"/>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TextBox 37">
                <a:extLst>
                  <a:ext uri="{FF2B5EF4-FFF2-40B4-BE49-F238E27FC236}">
                    <a16:creationId xmlns:a16="http://schemas.microsoft.com/office/drawing/2014/main" id="{09F848F4-29C7-6D22-E4E1-8615EA3AF061}"/>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INITIAL TRANSACTION</a:t>
                </a:r>
              </a:p>
            </p:txBody>
          </p:sp>
        </p:grpSp>
        <p:grpSp>
          <p:nvGrpSpPr>
            <p:cNvPr id="13" name="Group 12">
              <a:extLst>
                <a:ext uri="{FF2B5EF4-FFF2-40B4-BE49-F238E27FC236}">
                  <a16:creationId xmlns:a16="http://schemas.microsoft.com/office/drawing/2014/main" id="{B03EDF21-9EB9-E770-3EC4-1A662DF2A060}"/>
                </a:ext>
              </a:extLst>
            </p:cNvPr>
            <p:cNvGrpSpPr/>
            <p:nvPr/>
          </p:nvGrpSpPr>
          <p:grpSpPr>
            <a:xfrm>
              <a:off x="477092" y="2685448"/>
              <a:ext cx="11178988" cy="1414914"/>
              <a:chOff x="477092" y="2685448"/>
              <a:chExt cx="11178988" cy="1414914"/>
            </a:xfrm>
          </p:grpSpPr>
          <p:grpSp>
            <p:nvGrpSpPr>
              <p:cNvPr id="15" name="Group 14">
                <a:extLst>
                  <a:ext uri="{FF2B5EF4-FFF2-40B4-BE49-F238E27FC236}">
                    <a16:creationId xmlns:a16="http://schemas.microsoft.com/office/drawing/2014/main" id="{37827F33-492B-00EC-3813-8A505DB85D30}"/>
                  </a:ext>
                </a:extLst>
              </p:cNvPr>
              <p:cNvGrpSpPr/>
              <p:nvPr/>
            </p:nvGrpSpPr>
            <p:grpSpPr>
              <a:xfrm>
                <a:off x="477092" y="2980809"/>
                <a:ext cx="11178988" cy="722726"/>
                <a:chOff x="477092" y="2808760"/>
                <a:chExt cx="11178988" cy="722726"/>
              </a:xfrm>
            </p:grpSpPr>
            <p:grpSp>
              <p:nvGrpSpPr>
                <p:cNvPr id="19" name="Group 18">
                  <a:extLst>
                    <a:ext uri="{FF2B5EF4-FFF2-40B4-BE49-F238E27FC236}">
                      <a16:creationId xmlns:a16="http://schemas.microsoft.com/office/drawing/2014/main" id="{E5321B42-2E07-F1D8-2F0C-BC0898FDD4E8}"/>
                    </a:ext>
                  </a:extLst>
                </p:cNvPr>
                <p:cNvGrpSpPr/>
                <p:nvPr/>
              </p:nvGrpSpPr>
              <p:grpSpPr>
                <a:xfrm>
                  <a:off x="477092" y="2808760"/>
                  <a:ext cx="2355755" cy="711951"/>
                  <a:chOff x="477092" y="2808760"/>
                  <a:chExt cx="2355755" cy="711951"/>
                </a:xfrm>
              </p:grpSpPr>
              <p:sp>
                <p:nvSpPr>
                  <p:cNvPr id="35" name="Parallelogram 34">
                    <a:extLst>
                      <a:ext uri="{FF2B5EF4-FFF2-40B4-BE49-F238E27FC236}">
                        <a16:creationId xmlns:a16="http://schemas.microsoft.com/office/drawing/2014/main" id="{B36C761F-468F-706D-E25A-6E265328E22E}"/>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5462D94-B039-F256-2C1F-F020A00D057D}"/>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20" name="Group 19">
                  <a:extLst>
                    <a:ext uri="{FF2B5EF4-FFF2-40B4-BE49-F238E27FC236}">
                      <a16:creationId xmlns:a16="http://schemas.microsoft.com/office/drawing/2014/main" id="{1959DEEF-127E-9E58-D8C1-4FABB0528787}"/>
                    </a:ext>
                  </a:extLst>
                </p:cNvPr>
                <p:cNvGrpSpPr/>
                <p:nvPr/>
              </p:nvGrpSpPr>
              <p:grpSpPr>
                <a:xfrm>
                  <a:off x="3415356" y="2819535"/>
                  <a:ext cx="2355755" cy="711951"/>
                  <a:chOff x="3199743" y="2808760"/>
                  <a:chExt cx="2355755" cy="711951"/>
                </a:xfrm>
              </p:grpSpPr>
              <p:sp>
                <p:nvSpPr>
                  <p:cNvPr id="33" name="Parallelogram 32">
                    <a:extLst>
                      <a:ext uri="{FF2B5EF4-FFF2-40B4-BE49-F238E27FC236}">
                        <a16:creationId xmlns:a16="http://schemas.microsoft.com/office/drawing/2014/main" id="{909B43EB-AC4C-8108-5A9E-5EE7B5A23D9D}"/>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DB606C-61EA-0288-3F2F-4A7FA3716060}"/>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22" name="Group 21">
                  <a:extLst>
                    <a:ext uri="{FF2B5EF4-FFF2-40B4-BE49-F238E27FC236}">
                      <a16:creationId xmlns:a16="http://schemas.microsoft.com/office/drawing/2014/main" id="{1DFE6312-C452-B55C-05CD-E7DC40594CFF}"/>
                    </a:ext>
                  </a:extLst>
                </p:cNvPr>
                <p:cNvGrpSpPr/>
                <p:nvPr/>
              </p:nvGrpSpPr>
              <p:grpSpPr>
                <a:xfrm>
                  <a:off x="6367116" y="2817473"/>
                  <a:ext cx="2355755" cy="711951"/>
                  <a:chOff x="5953217" y="2808760"/>
                  <a:chExt cx="2355755" cy="711951"/>
                </a:xfrm>
              </p:grpSpPr>
              <p:sp>
                <p:nvSpPr>
                  <p:cNvPr id="31" name="Parallelogram 30">
                    <a:extLst>
                      <a:ext uri="{FF2B5EF4-FFF2-40B4-BE49-F238E27FC236}">
                        <a16:creationId xmlns:a16="http://schemas.microsoft.com/office/drawing/2014/main" id="{4F429E73-F9D1-FFFA-3E9D-01F793C0D3CF}"/>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F8A7964-BDAC-0A42-E852-802633F3EA4F}"/>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23" name="Group 22">
                  <a:extLst>
                    <a:ext uri="{FF2B5EF4-FFF2-40B4-BE49-F238E27FC236}">
                      <a16:creationId xmlns:a16="http://schemas.microsoft.com/office/drawing/2014/main" id="{CF113757-FCD4-D6DB-6D08-518ED98D5762}"/>
                    </a:ext>
                  </a:extLst>
                </p:cNvPr>
                <p:cNvGrpSpPr/>
                <p:nvPr/>
              </p:nvGrpSpPr>
              <p:grpSpPr>
                <a:xfrm>
                  <a:off x="9300325" y="2817473"/>
                  <a:ext cx="2355755" cy="711951"/>
                  <a:chOff x="8706691" y="2808760"/>
                  <a:chExt cx="2355755" cy="711951"/>
                </a:xfrm>
              </p:grpSpPr>
              <p:sp>
                <p:nvSpPr>
                  <p:cNvPr id="29" name="Parallelogram 28">
                    <a:extLst>
                      <a:ext uri="{FF2B5EF4-FFF2-40B4-BE49-F238E27FC236}">
                        <a16:creationId xmlns:a16="http://schemas.microsoft.com/office/drawing/2014/main" id="{6E298AD6-BEAD-B4AD-C3FB-1E0C16077E12}"/>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33E32A5-E628-9815-62E8-3C79C10EA5FB}"/>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25" name="Straight Connector 24">
                  <a:extLst>
                    <a:ext uri="{FF2B5EF4-FFF2-40B4-BE49-F238E27FC236}">
                      <a16:creationId xmlns:a16="http://schemas.microsoft.com/office/drawing/2014/main" id="{C705720F-5B00-82D4-D7AE-ACC6464C3152}"/>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D34DCB-EF88-F945-ADD4-613C932481A4}"/>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280B0E-75BF-C9AB-4819-EBA52CAE7FDD}"/>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2BC1FA6F-2C68-D72C-1478-883EDD8A9892}"/>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0AB47B-470E-C2ED-FBEB-B478A35646DA}"/>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374884-97BF-F231-DF34-4A62731B697E}"/>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192653C5-FE22-A17E-4403-D1074AA9A386}"/>
              </a:ext>
            </a:extLst>
          </p:cNvPr>
          <p:cNvGrpSpPr/>
          <p:nvPr/>
        </p:nvGrpSpPr>
        <p:grpSpPr>
          <a:xfrm>
            <a:off x="0" y="9125390"/>
            <a:ext cx="12188952" cy="4849743"/>
            <a:chOff x="0" y="2289984"/>
            <a:chExt cx="12188952" cy="4849743"/>
          </a:xfrm>
        </p:grpSpPr>
        <p:grpSp>
          <p:nvGrpSpPr>
            <p:cNvPr id="40" name="Group 39">
              <a:extLst>
                <a:ext uri="{FF2B5EF4-FFF2-40B4-BE49-F238E27FC236}">
                  <a16:creationId xmlns:a16="http://schemas.microsoft.com/office/drawing/2014/main" id="{A01F2306-8147-1003-C733-1CA75993C3A4}"/>
                </a:ext>
              </a:extLst>
            </p:cNvPr>
            <p:cNvGrpSpPr/>
            <p:nvPr/>
          </p:nvGrpSpPr>
          <p:grpSpPr>
            <a:xfrm>
              <a:off x="0" y="2289984"/>
              <a:ext cx="12188952" cy="4849743"/>
              <a:chOff x="0" y="4439491"/>
              <a:chExt cx="12188952" cy="4849743"/>
            </a:xfrm>
          </p:grpSpPr>
          <p:sp>
            <p:nvSpPr>
              <p:cNvPr id="53" name="Freeform 52">
                <a:extLst>
                  <a:ext uri="{FF2B5EF4-FFF2-40B4-BE49-F238E27FC236}">
                    <a16:creationId xmlns:a16="http://schemas.microsoft.com/office/drawing/2014/main" id="{3CBD00C5-8A68-D194-E140-0A4E679AD98A}"/>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96F5C735-78DA-0538-B149-B8862774BC9D}"/>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41" name="Group 40">
              <a:extLst>
                <a:ext uri="{FF2B5EF4-FFF2-40B4-BE49-F238E27FC236}">
                  <a16:creationId xmlns:a16="http://schemas.microsoft.com/office/drawing/2014/main" id="{97A69351-DCA3-5E34-F5D7-38A7EC4D9B02}"/>
                </a:ext>
              </a:extLst>
            </p:cNvPr>
            <p:cNvGrpSpPr/>
            <p:nvPr/>
          </p:nvGrpSpPr>
          <p:grpSpPr>
            <a:xfrm>
              <a:off x="477092" y="3314979"/>
              <a:ext cx="11388812" cy="1414914"/>
              <a:chOff x="477092" y="3314979"/>
              <a:chExt cx="11388812" cy="1414914"/>
            </a:xfrm>
          </p:grpSpPr>
          <p:cxnSp>
            <p:nvCxnSpPr>
              <p:cNvPr id="42" name="Straight Connector 41">
                <a:extLst>
                  <a:ext uri="{FF2B5EF4-FFF2-40B4-BE49-F238E27FC236}">
                    <a16:creationId xmlns:a16="http://schemas.microsoft.com/office/drawing/2014/main" id="{6E7F9834-8D7B-7DD0-B0DD-293D924FAF48}"/>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43" name="Parallelogram 42">
                <a:extLst>
                  <a:ext uri="{FF2B5EF4-FFF2-40B4-BE49-F238E27FC236}">
                    <a16:creationId xmlns:a16="http://schemas.microsoft.com/office/drawing/2014/main" id="{1EB4C87D-A430-AC38-B476-05B71B1FDBEB}"/>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BA6D2C7-CE5B-7CAA-D5F7-44E8A6A5DBA5}"/>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45" name="Straight Connector 44">
                <a:extLst>
                  <a:ext uri="{FF2B5EF4-FFF2-40B4-BE49-F238E27FC236}">
                    <a16:creationId xmlns:a16="http://schemas.microsoft.com/office/drawing/2014/main" id="{FB1FD9FB-00FF-4884-8BEC-3577D3857D49}"/>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8B747C3-F34D-691A-13AE-C09BA46248E7}"/>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47" name="Parallelogram 46">
                <a:extLst>
                  <a:ext uri="{FF2B5EF4-FFF2-40B4-BE49-F238E27FC236}">
                    <a16:creationId xmlns:a16="http://schemas.microsoft.com/office/drawing/2014/main" id="{5B367568-BDB9-659A-FB51-43C5E9F38C39}"/>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D3502CB-D3DA-7983-152E-72CE5344CA74}"/>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49" name="Parallelogram 48">
                <a:extLst>
                  <a:ext uri="{FF2B5EF4-FFF2-40B4-BE49-F238E27FC236}">
                    <a16:creationId xmlns:a16="http://schemas.microsoft.com/office/drawing/2014/main" id="{876C64C9-AB1F-A165-059C-8CD20E43248D}"/>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C8DA939-C880-A653-A28F-C828E22BE34E}"/>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51" name="Straight Connector 50">
                <a:extLst>
                  <a:ext uri="{FF2B5EF4-FFF2-40B4-BE49-F238E27FC236}">
                    <a16:creationId xmlns:a16="http://schemas.microsoft.com/office/drawing/2014/main" id="{2C2CC848-A9D0-318E-70A7-B92AE42A86B6}"/>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870C70-2C94-5691-9353-1DBBA55524DB}"/>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C44C6C7E-EF0D-D465-017C-34F70A37FDDD}"/>
              </a:ext>
            </a:extLst>
          </p:cNvPr>
          <p:cNvGrpSpPr/>
          <p:nvPr/>
        </p:nvGrpSpPr>
        <p:grpSpPr>
          <a:xfrm>
            <a:off x="0" y="10490908"/>
            <a:ext cx="12188952" cy="4849743"/>
            <a:chOff x="0" y="2813853"/>
            <a:chExt cx="12188952" cy="4849743"/>
          </a:xfrm>
        </p:grpSpPr>
        <p:grpSp>
          <p:nvGrpSpPr>
            <p:cNvPr id="56" name="Group 55">
              <a:extLst>
                <a:ext uri="{FF2B5EF4-FFF2-40B4-BE49-F238E27FC236}">
                  <a16:creationId xmlns:a16="http://schemas.microsoft.com/office/drawing/2014/main" id="{F1D9B6B4-9A1A-F7B9-2615-41099C9CF3B4}"/>
                </a:ext>
              </a:extLst>
            </p:cNvPr>
            <p:cNvGrpSpPr/>
            <p:nvPr/>
          </p:nvGrpSpPr>
          <p:grpSpPr>
            <a:xfrm>
              <a:off x="0" y="2813853"/>
              <a:ext cx="12188952" cy="4849743"/>
              <a:chOff x="0" y="5111166"/>
              <a:chExt cx="12188952" cy="4849743"/>
            </a:xfrm>
          </p:grpSpPr>
          <p:sp>
            <p:nvSpPr>
              <p:cNvPr id="138" name="Freeform 137">
                <a:extLst>
                  <a:ext uri="{FF2B5EF4-FFF2-40B4-BE49-F238E27FC236}">
                    <a16:creationId xmlns:a16="http://schemas.microsoft.com/office/drawing/2014/main" id="{8F6963E0-D429-A0B4-D635-C61FF4BEBA4D}"/>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TextBox 138">
                <a:extLst>
                  <a:ext uri="{FF2B5EF4-FFF2-40B4-BE49-F238E27FC236}">
                    <a16:creationId xmlns:a16="http://schemas.microsoft.com/office/drawing/2014/main" id="{14F1C095-F97C-5B23-1DE0-9D7DC9C9507B}"/>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57" name="Group 56">
              <a:extLst>
                <a:ext uri="{FF2B5EF4-FFF2-40B4-BE49-F238E27FC236}">
                  <a16:creationId xmlns:a16="http://schemas.microsoft.com/office/drawing/2014/main" id="{DD7E3244-46DF-25BB-C9B7-E2D8DD3CFF66}"/>
                </a:ext>
              </a:extLst>
            </p:cNvPr>
            <p:cNvGrpSpPr/>
            <p:nvPr/>
          </p:nvGrpSpPr>
          <p:grpSpPr>
            <a:xfrm>
              <a:off x="398505" y="3789680"/>
              <a:ext cx="11372434" cy="1414914"/>
              <a:chOff x="398505" y="3789680"/>
              <a:chExt cx="11372434" cy="1414914"/>
            </a:xfrm>
          </p:grpSpPr>
          <p:sp>
            <p:nvSpPr>
              <p:cNvPr id="58" name="Parallelogram 57">
                <a:extLst>
                  <a:ext uri="{FF2B5EF4-FFF2-40B4-BE49-F238E27FC236}">
                    <a16:creationId xmlns:a16="http://schemas.microsoft.com/office/drawing/2014/main" id="{9E852832-CDDC-0B23-C135-8F223FE39295}"/>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41EA347-76F9-D91A-C4B2-40F9E79017B5}"/>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60" name="Straight Connector 59">
                <a:extLst>
                  <a:ext uri="{FF2B5EF4-FFF2-40B4-BE49-F238E27FC236}">
                    <a16:creationId xmlns:a16="http://schemas.microsoft.com/office/drawing/2014/main" id="{7B3965BC-33C1-A395-8D2F-B88974A49FB9}"/>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6F0424F-A1C7-2C9E-5B39-07967DD66A2D}"/>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2" name="Parallelogram 61">
                <a:extLst>
                  <a:ext uri="{FF2B5EF4-FFF2-40B4-BE49-F238E27FC236}">
                    <a16:creationId xmlns:a16="http://schemas.microsoft.com/office/drawing/2014/main" id="{AF352D8E-3679-318B-FD07-0A10181EB735}"/>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5E2DAAE-13ED-4711-0587-7B6305B93AAC}"/>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64" name="Straight Connector 63">
                <a:extLst>
                  <a:ext uri="{FF2B5EF4-FFF2-40B4-BE49-F238E27FC236}">
                    <a16:creationId xmlns:a16="http://schemas.microsoft.com/office/drawing/2014/main" id="{2A9C3A61-1E59-94D6-C853-82C49E0FA517}"/>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A22FE7E-5D0E-4CAC-5CB2-A64B636D7E11}"/>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2" name="Parallelogram 131">
                <a:extLst>
                  <a:ext uri="{FF2B5EF4-FFF2-40B4-BE49-F238E27FC236}">
                    <a16:creationId xmlns:a16="http://schemas.microsoft.com/office/drawing/2014/main" id="{204662DD-5262-D1F2-3CB5-B0C02D7CFB0C}"/>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D717A917-FB99-65E6-A67A-16B5CC76604C}"/>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134" name="Straight Connector 133">
                <a:extLst>
                  <a:ext uri="{FF2B5EF4-FFF2-40B4-BE49-F238E27FC236}">
                    <a16:creationId xmlns:a16="http://schemas.microsoft.com/office/drawing/2014/main" id="{06C7A35C-C0E0-F7D2-FA6C-5392D0E33B19}"/>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4BE25B2-BE4C-E44B-B3CB-716D7CD1C490}"/>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6" name="Parallelogram 135">
                <a:extLst>
                  <a:ext uri="{FF2B5EF4-FFF2-40B4-BE49-F238E27FC236}">
                    <a16:creationId xmlns:a16="http://schemas.microsoft.com/office/drawing/2014/main" id="{AA1A6811-E075-15C3-7E24-1FB3965C13A8}"/>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1276BEDA-DB18-8C83-01C5-E53E5B9875F2}"/>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140" name="Group 139">
            <a:extLst>
              <a:ext uri="{FF2B5EF4-FFF2-40B4-BE49-F238E27FC236}">
                <a16:creationId xmlns:a16="http://schemas.microsoft.com/office/drawing/2014/main" id="{8092084D-29C4-3412-8149-584A2A254F2D}"/>
              </a:ext>
            </a:extLst>
          </p:cNvPr>
          <p:cNvGrpSpPr/>
          <p:nvPr/>
        </p:nvGrpSpPr>
        <p:grpSpPr>
          <a:xfrm>
            <a:off x="-1" y="11544643"/>
            <a:ext cx="12188952" cy="4849743"/>
            <a:chOff x="-1" y="3330056"/>
            <a:chExt cx="12188952" cy="4849743"/>
          </a:xfrm>
        </p:grpSpPr>
        <p:grpSp>
          <p:nvGrpSpPr>
            <p:cNvPr id="141" name="Group 140">
              <a:extLst>
                <a:ext uri="{FF2B5EF4-FFF2-40B4-BE49-F238E27FC236}">
                  <a16:creationId xmlns:a16="http://schemas.microsoft.com/office/drawing/2014/main" id="{1601BB7F-80A7-8E12-1FF9-6E432CCA21DD}"/>
                </a:ext>
              </a:extLst>
            </p:cNvPr>
            <p:cNvGrpSpPr/>
            <p:nvPr/>
          </p:nvGrpSpPr>
          <p:grpSpPr>
            <a:xfrm>
              <a:off x="-1" y="3330056"/>
              <a:ext cx="12188952" cy="4849743"/>
              <a:chOff x="-1" y="5827497"/>
              <a:chExt cx="12188952" cy="4849743"/>
            </a:xfrm>
          </p:grpSpPr>
          <p:sp>
            <p:nvSpPr>
              <p:cNvPr id="145" name="Freeform 144">
                <a:extLst>
                  <a:ext uri="{FF2B5EF4-FFF2-40B4-BE49-F238E27FC236}">
                    <a16:creationId xmlns:a16="http://schemas.microsoft.com/office/drawing/2014/main" id="{BFC866BC-9CBC-08F7-5446-343028E32ADF}"/>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TextBox 145">
                <a:extLst>
                  <a:ext uri="{FF2B5EF4-FFF2-40B4-BE49-F238E27FC236}">
                    <a16:creationId xmlns:a16="http://schemas.microsoft.com/office/drawing/2014/main" id="{3DB83A2C-E351-2C39-8E15-EAD8A9993CCB}"/>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142" name="Group 141">
              <a:extLst>
                <a:ext uri="{FF2B5EF4-FFF2-40B4-BE49-F238E27FC236}">
                  <a16:creationId xmlns:a16="http://schemas.microsoft.com/office/drawing/2014/main" id="{A9439B6E-C184-3460-C0F1-72A70A52E8E3}"/>
                </a:ext>
              </a:extLst>
            </p:cNvPr>
            <p:cNvGrpSpPr/>
            <p:nvPr/>
          </p:nvGrpSpPr>
          <p:grpSpPr>
            <a:xfrm>
              <a:off x="395873" y="4365821"/>
              <a:ext cx="8916569" cy="2230836"/>
              <a:chOff x="395873" y="4365821"/>
              <a:chExt cx="8916569" cy="2230836"/>
            </a:xfrm>
          </p:grpSpPr>
          <p:sp>
            <p:nvSpPr>
              <p:cNvPr id="143" name="TextBox 142">
                <a:extLst>
                  <a:ext uri="{FF2B5EF4-FFF2-40B4-BE49-F238E27FC236}">
                    <a16:creationId xmlns:a16="http://schemas.microsoft.com/office/drawing/2014/main" id="{DEA1850C-4BFF-6DBA-25E4-CBBA8E4B71DD}"/>
                  </a:ext>
                </a:extLst>
              </p:cNvPr>
              <p:cNvSpPr txBox="1"/>
              <p:nvPr/>
            </p:nvSpPr>
            <p:spPr>
              <a:xfrm>
                <a:off x="395873" y="4365821"/>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144" name="TextBox 143">
                <a:extLst>
                  <a:ext uri="{FF2B5EF4-FFF2-40B4-BE49-F238E27FC236}">
                    <a16:creationId xmlns:a16="http://schemas.microsoft.com/office/drawing/2014/main" id="{4DF27CFC-4672-BE27-801A-AAC88883D469}"/>
                  </a:ext>
                </a:extLst>
              </p:cNvPr>
              <p:cNvSpPr txBox="1"/>
              <p:nvPr/>
            </p:nvSpPr>
            <p:spPr>
              <a:xfrm>
                <a:off x="395873" y="4965441"/>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9" name="Freeform 8">
            <a:extLst>
              <a:ext uri="{FF2B5EF4-FFF2-40B4-BE49-F238E27FC236}">
                <a16:creationId xmlns:a16="http://schemas.microsoft.com/office/drawing/2014/main" id="{0F1DEACB-61A2-BC29-1BA1-379A08CD96ED}"/>
              </a:ext>
            </a:extLst>
          </p:cNvPr>
          <p:cNvSpPr/>
          <p:nvPr/>
        </p:nvSpPr>
        <p:spPr>
          <a:xfrm rot="3600000" flipV="1">
            <a:off x="11727963" y="1687307"/>
            <a:ext cx="6963659" cy="3483385"/>
          </a:xfrm>
          <a:custGeom>
            <a:avLst/>
            <a:gdLst>
              <a:gd name="connsiteX0" fmla="*/ 5032264 w 6963659"/>
              <a:gd name="connsiteY0" fmla="*/ 2430874 h 3483385"/>
              <a:gd name="connsiteX1" fmla="*/ 6087354 w 6963659"/>
              <a:gd name="connsiteY1" fmla="*/ 2432205 h 3483385"/>
              <a:gd name="connsiteX2" fmla="*/ 6963659 w 6963659"/>
              <a:gd name="connsiteY2" fmla="*/ 914400 h 3483385"/>
              <a:gd name="connsiteX3" fmla="*/ 6435730 w 6963659"/>
              <a:gd name="connsiteY3" fmla="*/ 0 h 3483385"/>
              <a:gd name="connsiteX4" fmla="*/ 0 w 6963659"/>
              <a:gd name="connsiteY4" fmla="*/ 2568985 h 3483385"/>
              <a:gd name="connsiteX5" fmla="*/ 527929 w 6963659"/>
              <a:gd name="connsiteY5" fmla="*/ 3483385 h 3483385"/>
              <a:gd name="connsiteX6" fmla="*/ 5474154 w 6963659"/>
              <a:gd name="connsiteY6" fmla="*/ 3483385 h 3483385"/>
              <a:gd name="connsiteX7" fmla="*/ 6000546 w 6963659"/>
              <a:gd name="connsiteY7" fmla="*/ 2568985 h 348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3659" h="3483385">
                <a:moveTo>
                  <a:pt x="5032264" y="2430874"/>
                </a:moveTo>
                <a:lnTo>
                  <a:pt x="6087354" y="2432205"/>
                </a:lnTo>
                <a:lnTo>
                  <a:pt x="6963659" y="914400"/>
                </a:lnTo>
                <a:lnTo>
                  <a:pt x="6435730" y="0"/>
                </a:lnTo>
                <a:close/>
                <a:moveTo>
                  <a:pt x="0" y="2568985"/>
                </a:moveTo>
                <a:lnTo>
                  <a:pt x="527929" y="3483385"/>
                </a:lnTo>
                <a:lnTo>
                  <a:pt x="5474154" y="3483385"/>
                </a:lnTo>
                <a:lnTo>
                  <a:pt x="6000546" y="2568985"/>
                </a:lnTo>
                <a:close/>
              </a:path>
            </a:pathLst>
          </a:custGeom>
          <a:blipFill dpi="0" rotWithShape="0">
            <a:blip r:embed="rId7"/>
            <a:srcRect/>
            <a:tile tx="-1517650" ty="603250" sx="66000" sy="66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lane flying above clouds&#10;&#10;Description automatically generated">
            <a:extLst>
              <a:ext uri="{FF2B5EF4-FFF2-40B4-BE49-F238E27FC236}">
                <a16:creationId xmlns:a16="http://schemas.microsoft.com/office/drawing/2014/main" id="{8F955656-7A39-DC10-AAED-3BF5781EA480}"/>
              </a:ext>
            </a:extLst>
          </p:cNvPr>
          <p:cNvPicPr>
            <a:picLocks noChangeAspect="1"/>
          </p:cNvPicPr>
          <p:nvPr/>
        </p:nvPicPr>
        <p:blipFill rotWithShape="1">
          <a:blip r:embed="rId8"/>
          <a:srcRect l="43213"/>
          <a:stretch/>
        </p:blipFill>
        <p:spPr>
          <a:xfrm>
            <a:off x="14041628" y="-2367"/>
            <a:ext cx="6923532" cy="6858000"/>
          </a:xfrm>
          <a:prstGeom prst="rect">
            <a:avLst/>
          </a:prstGeom>
        </p:spPr>
      </p:pic>
    </p:spTree>
    <p:extLst>
      <p:ext uri="{BB962C8B-B14F-4D97-AF65-F5344CB8AC3E}">
        <p14:creationId xmlns:p14="http://schemas.microsoft.com/office/powerpoint/2010/main" val="139924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Clouds in the sky above the clouds&#10;&#10;Description automatically generated">
            <a:extLst>
              <a:ext uri="{FF2B5EF4-FFF2-40B4-BE49-F238E27FC236}">
                <a16:creationId xmlns:a16="http://schemas.microsoft.com/office/drawing/2014/main" id="{093E47E1-8AD6-9E12-B9C6-26AB51069C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7896" y="6894155"/>
            <a:ext cx="11740442" cy="7818005"/>
          </a:xfrm>
          <a:prstGeom prst="rect">
            <a:avLst/>
          </a:prstGeom>
        </p:spPr>
      </p:pic>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4"/>
          <a:stretch>
            <a:fillRect/>
          </a:stretch>
        </p:blipFill>
        <p:spPr>
          <a:xfrm>
            <a:off x="455833" y="279641"/>
            <a:ext cx="3569110" cy="706411"/>
          </a:xfrm>
          <a:prstGeom prst="rect">
            <a:avLst/>
          </a:prstGeom>
        </p:spPr>
      </p:pic>
      <p:sp>
        <p:nvSpPr>
          <p:cNvPr id="4" name="TextBox 3">
            <a:extLst>
              <a:ext uri="{FF2B5EF4-FFF2-40B4-BE49-F238E27FC236}">
                <a16:creationId xmlns:a16="http://schemas.microsoft.com/office/drawing/2014/main" id="{3B6CD8F6-A775-F46B-9381-7070F419463E}"/>
              </a:ext>
            </a:extLst>
          </p:cNvPr>
          <p:cNvSpPr txBox="1"/>
          <p:nvPr/>
        </p:nvSpPr>
        <p:spPr>
          <a:xfrm>
            <a:off x="395873" y="-3775606"/>
            <a:ext cx="7801897" cy="1754326"/>
          </a:xfrm>
          <a:prstGeom prst="rect">
            <a:avLst/>
          </a:prstGeom>
          <a:noFill/>
        </p:spPr>
        <p:txBody>
          <a:bodyPr wrap="square" rtlCol="0">
            <a:spAutoFit/>
          </a:bodyPr>
          <a:lstStyle/>
          <a:p>
            <a:r>
              <a:rPr lang="en-US" sz="5400" b="1" dirty="0">
                <a:solidFill>
                  <a:srgbClr val="EDEDED"/>
                </a:solidFill>
                <a:latin typeface="Calibri" panose="020F0502020204030204" pitchFamily="34" charset="0"/>
                <a:cs typeface="Calibri" panose="020F0502020204030204" pitchFamily="34" charset="0"/>
              </a:rPr>
              <a:t>Reverse Engineering Cross-Border Transactions</a:t>
            </a:r>
          </a:p>
        </p:txBody>
      </p:sp>
      <p:sp>
        <p:nvSpPr>
          <p:cNvPr id="5" name="TextBox 4">
            <a:extLst>
              <a:ext uri="{FF2B5EF4-FFF2-40B4-BE49-F238E27FC236}">
                <a16:creationId xmlns:a16="http://schemas.microsoft.com/office/drawing/2014/main" id="{3744B79F-F00E-BBF1-CCD2-EDF9902E6EC4}"/>
              </a:ext>
            </a:extLst>
          </p:cNvPr>
          <p:cNvSpPr txBox="1"/>
          <p:nvPr/>
        </p:nvSpPr>
        <p:spPr>
          <a:xfrm>
            <a:off x="455833" y="-2572397"/>
            <a:ext cx="7801897" cy="400110"/>
          </a:xfrm>
          <a:prstGeom prst="rect">
            <a:avLst/>
          </a:prstGeom>
          <a:noFill/>
        </p:spPr>
        <p:txBody>
          <a:bodyPr wrap="square" rtlCol="0">
            <a:spAutoFit/>
          </a:bodyPr>
          <a:lstStyle/>
          <a:p>
            <a:r>
              <a:rPr lang="en-US" sz="2000" spc="200" dirty="0">
                <a:solidFill>
                  <a:schemeClr val="accent4"/>
                </a:solidFill>
                <a:latin typeface="Calibri" panose="020F0502020204030204" pitchFamily="34" charset="0"/>
                <a:cs typeface="Calibri" panose="020F0502020204030204" pitchFamily="34" charset="0"/>
              </a:rPr>
              <a:t>KING COUNTY BAR ASSOCIATION  |  AVIATION SEMINAR</a:t>
            </a:r>
          </a:p>
        </p:txBody>
      </p:sp>
      <p:sp>
        <p:nvSpPr>
          <p:cNvPr id="6" name="TextBox 5">
            <a:extLst>
              <a:ext uri="{FF2B5EF4-FFF2-40B4-BE49-F238E27FC236}">
                <a16:creationId xmlns:a16="http://schemas.microsoft.com/office/drawing/2014/main" id="{C9976538-1AA2-7DE4-0517-B47B175D5AF9}"/>
              </a:ext>
            </a:extLst>
          </p:cNvPr>
          <p:cNvSpPr txBox="1"/>
          <p:nvPr/>
        </p:nvSpPr>
        <p:spPr>
          <a:xfrm>
            <a:off x="455833" y="-2241098"/>
            <a:ext cx="7801897" cy="369332"/>
          </a:xfrm>
          <a:prstGeom prst="rect">
            <a:avLst/>
          </a:prstGeom>
          <a:noFill/>
        </p:spPr>
        <p:txBody>
          <a:bodyPr wrap="square" rtlCol="0">
            <a:spAutoFit/>
          </a:bodyPr>
          <a:lstStyle/>
          <a:p>
            <a:r>
              <a:rPr lang="en-US" spc="200" dirty="0">
                <a:solidFill>
                  <a:srgbClr val="EDEDED"/>
                </a:solidFill>
                <a:latin typeface="Calibri" panose="020F0502020204030204" pitchFamily="34" charset="0"/>
                <a:cs typeface="Calibri" panose="020F0502020204030204" pitchFamily="34" charset="0"/>
              </a:rPr>
              <a:t>October 7, 2025 |  Suncadia Report</a:t>
            </a:r>
          </a:p>
        </p:txBody>
      </p:sp>
      <p:sp>
        <p:nvSpPr>
          <p:cNvPr id="2" name="TextBox 1">
            <a:extLst>
              <a:ext uri="{FF2B5EF4-FFF2-40B4-BE49-F238E27FC236}">
                <a16:creationId xmlns:a16="http://schemas.microsoft.com/office/drawing/2014/main" id="{992F32E7-3A5D-724A-5467-C73B864558C5}"/>
              </a:ext>
            </a:extLst>
          </p:cNvPr>
          <p:cNvSpPr txBox="1"/>
          <p:nvPr/>
        </p:nvSpPr>
        <p:spPr>
          <a:xfrm>
            <a:off x="424301" y="1934605"/>
            <a:ext cx="8564479" cy="1107996"/>
          </a:xfrm>
          <a:prstGeom prst="rect">
            <a:avLst/>
          </a:prstGeom>
          <a:noFill/>
        </p:spPr>
        <p:txBody>
          <a:bodyPr wrap="square" rtlCol="0">
            <a:spAutoFit/>
          </a:bodyPr>
          <a:lstStyle/>
          <a:p>
            <a:r>
              <a:rPr lang="en-US" sz="6600" b="1" dirty="0">
                <a:solidFill>
                  <a:srgbClr val="EDEDED"/>
                </a:solidFill>
                <a:latin typeface="Calibri" panose="020F0502020204030204" pitchFamily="34" charset="0"/>
                <a:cs typeface="Calibri" panose="020F0502020204030204" pitchFamily="34" charset="0"/>
              </a:rPr>
              <a:t>A Conversation</a:t>
            </a:r>
          </a:p>
        </p:txBody>
      </p:sp>
      <p:grpSp>
        <p:nvGrpSpPr>
          <p:cNvPr id="7" name="Group 6">
            <a:extLst>
              <a:ext uri="{FF2B5EF4-FFF2-40B4-BE49-F238E27FC236}">
                <a16:creationId xmlns:a16="http://schemas.microsoft.com/office/drawing/2014/main" id="{F5B8C157-F426-BBE0-8F94-35F9ADE8F0A6}"/>
              </a:ext>
            </a:extLst>
          </p:cNvPr>
          <p:cNvGrpSpPr/>
          <p:nvPr/>
        </p:nvGrpSpPr>
        <p:grpSpPr>
          <a:xfrm>
            <a:off x="0" y="4245281"/>
            <a:ext cx="12188952" cy="4849743"/>
            <a:chOff x="0" y="1784240"/>
            <a:chExt cx="12188952" cy="4849743"/>
          </a:xfrm>
        </p:grpSpPr>
        <p:grpSp>
          <p:nvGrpSpPr>
            <p:cNvPr id="8" name="Group 7">
              <a:extLst>
                <a:ext uri="{FF2B5EF4-FFF2-40B4-BE49-F238E27FC236}">
                  <a16:creationId xmlns:a16="http://schemas.microsoft.com/office/drawing/2014/main" id="{B7AF8725-EA21-DB36-7293-5E3C4CA0E598}"/>
                </a:ext>
              </a:extLst>
            </p:cNvPr>
            <p:cNvGrpSpPr/>
            <p:nvPr/>
          </p:nvGrpSpPr>
          <p:grpSpPr>
            <a:xfrm>
              <a:off x="0" y="1784240"/>
              <a:ext cx="12188952" cy="4849743"/>
              <a:chOff x="0" y="1784240"/>
              <a:chExt cx="12188952" cy="4849743"/>
            </a:xfrm>
          </p:grpSpPr>
          <p:sp>
            <p:nvSpPr>
              <p:cNvPr id="32" name="Freeform 31">
                <a:extLst>
                  <a:ext uri="{FF2B5EF4-FFF2-40B4-BE49-F238E27FC236}">
                    <a16:creationId xmlns:a16="http://schemas.microsoft.com/office/drawing/2014/main" id="{323DAAA9-40DF-497D-9EAF-2A83E6F19F6C}"/>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TextBox 32">
                <a:extLst>
                  <a:ext uri="{FF2B5EF4-FFF2-40B4-BE49-F238E27FC236}">
                    <a16:creationId xmlns:a16="http://schemas.microsoft.com/office/drawing/2014/main" id="{5F12F03A-8C28-B532-DFB1-4FCC04371293}"/>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CORE TRANSACTION</a:t>
                </a:r>
              </a:p>
            </p:txBody>
          </p:sp>
        </p:grpSp>
        <p:grpSp>
          <p:nvGrpSpPr>
            <p:cNvPr id="9" name="Group 8">
              <a:extLst>
                <a:ext uri="{FF2B5EF4-FFF2-40B4-BE49-F238E27FC236}">
                  <a16:creationId xmlns:a16="http://schemas.microsoft.com/office/drawing/2014/main" id="{E07E202E-ACB0-22EF-E9AE-D3054D6BA352}"/>
                </a:ext>
              </a:extLst>
            </p:cNvPr>
            <p:cNvGrpSpPr/>
            <p:nvPr/>
          </p:nvGrpSpPr>
          <p:grpSpPr>
            <a:xfrm>
              <a:off x="477092" y="2685448"/>
              <a:ext cx="11178988" cy="1414914"/>
              <a:chOff x="477092" y="2685448"/>
              <a:chExt cx="11178988" cy="1414914"/>
            </a:xfrm>
          </p:grpSpPr>
          <p:grpSp>
            <p:nvGrpSpPr>
              <p:cNvPr id="10" name="Group 9">
                <a:extLst>
                  <a:ext uri="{FF2B5EF4-FFF2-40B4-BE49-F238E27FC236}">
                    <a16:creationId xmlns:a16="http://schemas.microsoft.com/office/drawing/2014/main" id="{2C488A43-15C7-8111-8716-7279652598EC}"/>
                  </a:ext>
                </a:extLst>
              </p:cNvPr>
              <p:cNvGrpSpPr/>
              <p:nvPr/>
            </p:nvGrpSpPr>
            <p:grpSpPr>
              <a:xfrm>
                <a:off x="477092" y="2980809"/>
                <a:ext cx="11178988" cy="722726"/>
                <a:chOff x="477092" y="2808760"/>
                <a:chExt cx="11178988" cy="722726"/>
              </a:xfrm>
            </p:grpSpPr>
            <p:grpSp>
              <p:nvGrpSpPr>
                <p:cNvPr id="16" name="Group 15">
                  <a:extLst>
                    <a:ext uri="{FF2B5EF4-FFF2-40B4-BE49-F238E27FC236}">
                      <a16:creationId xmlns:a16="http://schemas.microsoft.com/office/drawing/2014/main" id="{90F22FA1-7F02-7CD9-2588-B1C94D6E38DF}"/>
                    </a:ext>
                  </a:extLst>
                </p:cNvPr>
                <p:cNvGrpSpPr/>
                <p:nvPr/>
              </p:nvGrpSpPr>
              <p:grpSpPr>
                <a:xfrm>
                  <a:off x="477092" y="2808760"/>
                  <a:ext cx="2355755" cy="711951"/>
                  <a:chOff x="477092" y="2808760"/>
                  <a:chExt cx="2355755" cy="711951"/>
                </a:xfrm>
              </p:grpSpPr>
              <p:sp>
                <p:nvSpPr>
                  <p:cNvPr id="30" name="Parallelogram 29">
                    <a:extLst>
                      <a:ext uri="{FF2B5EF4-FFF2-40B4-BE49-F238E27FC236}">
                        <a16:creationId xmlns:a16="http://schemas.microsoft.com/office/drawing/2014/main" id="{64201057-92EE-F0EB-6D34-F1E200188905}"/>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CC99E1D-A488-5649-0A46-A73FE77B0762}"/>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17" name="Group 16">
                  <a:extLst>
                    <a:ext uri="{FF2B5EF4-FFF2-40B4-BE49-F238E27FC236}">
                      <a16:creationId xmlns:a16="http://schemas.microsoft.com/office/drawing/2014/main" id="{861DD94E-D577-EF04-723B-6FE592DF6859}"/>
                    </a:ext>
                  </a:extLst>
                </p:cNvPr>
                <p:cNvGrpSpPr/>
                <p:nvPr/>
              </p:nvGrpSpPr>
              <p:grpSpPr>
                <a:xfrm>
                  <a:off x="3415356" y="2819535"/>
                  <a:ext cx="2355755" cy="711951"/>
                  <a:chOff x="3199743" y="2808760"/>
                  <a:chExt cx="2355755" cy="711951"/>
                </a:xfrm>
              </p:grpSpPr>
              <p:sp>
                <p:nvSpPr>
                  <p:cNvPr id="28" name="Parallelogram 27">
                    <a:extLst>
                      <a:ext uri="{FF2B5EF4-FFF2-40B4-BE49-F238E27FC236}">
                        <a16:creationId xmlns:a16="http://schemas.microsoft.com/office/drawing/2014/main" id="{8D0D8E6E-A2BB-8D78-2395-F5C253047155}"/>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180DB9F-87A1-3FD4-8259-ACF05C4A52F7}"/>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18" name="Group 17">
                  <a:extLst>
                    <a:ext uri="{FF2B5EF4-FFF2-40B4-BE49-F238E27FC236}">
                      <a16:creationId xmlns:a16="http://schemas.microsoft.com/office/drawing/2014/main" id="{3944108B-B849-F854-E542-6AABFC7D8A01}"/>
                    </a:ext>
                  </a:extLst>
                </p:cNvPr>
                <p:cNvGrpSpPr/>
                <p:nvPr/>
              </p:nvGrpSpPr>
              <p:grpSpPr>
                <a:xfrm>
                  <a:off x="6367116" y="2817473"/>
                  <a:ext cx="2355755" cy="711951"/>
                  <a:chOff x="5953217" y="2808760"/>
                  <a:chExt cx="2355755" cy="711951"/>
                </a:xfrm>
              </p:grpSpPr>
              <p:sp>
                <p:nvSpPr>
                  <p:cNvPr id="26" name="Parallelogram 25">
                    <a:extLst>
                      <a:ext uri="{FF2B5EF4-FFF2-40B4-BE49-F238E27FC236}">
                        <a16:creationId xmlns:a16="http://schemas.microsoft.com/office/drawing/2014/main" id="{4A8C782D-B7A7-C25F-4252-EA34E9BE3319}"/>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6D5CACB-B052-9032-9849-DD0C2C2F9DDF}"/>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19" name="Group 18">
                  <a:extLst>
                    <a:ext uri="{FF2B5EF4-FFF2-40B4-BE49-F238E27FC236}">
                      <a16:creationId xmlns:a16="http://schemas.microsoft.com/office/drawing/2014/main" id="{50BCA934-020A-1E22-D0AE-E310C027BA53}"/>
                    </a:ext>
                  </a:extLst>
                </p:cNvPr>
                <p:cNvGrpSpPr/>
                <p:nvPr/>
              </p:nvGrpSpPr>
              <p:grpSpPr>
                <a:xfrm>
                  <a:off x="9300325" y="2817473"/>
                  <a:ext cx="2355755" cy="711951"/>
                  <a:chOff x="8706691" y="2808760"/>
                  <a:chExt cx="2355755" cy="711951"/>
                </a:xfrm>
              </p:grpSpPr>
              <p:sp>
                <p:nvSpPr>
                  <p:cNvPr id="23" name="Parallelogram 22">
                    <a:extLst>
                      <a:ext uri="{FF2B5EF4-FFF2-40B4-BE49-F238E27FC236}">
                        <a16:creationId xmlns:a16="http://schemas.microsoft.com/office/drawing/2014/main" id="{2BE39A92-4D14-C9A1-0952-876353098401}"/>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F6748CC-88A8-CE40-8448-3C0EB4758583}"/>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20" name="Straight Connector 19">
                  <a:extLst>
                    <a:ext uri="{FF2B5EF4-FFF2-40B4-BE49-F238E27FC236}">
                      <a16:creationId xmlns:a16="http://schemas.microsoft.com/office/drawing/2014/main" id="{0C4E09BA-AE9A-4A7B-E99C-AED474EA6BF5}"/>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8D1A0-E01A-BF34-CA67-F4028856E683}"/>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F2F0A7-7BE8-C1A2-9F03-0585C0CB9987}"/>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8F6CCB7C-74D1-2C72-5FAA-DBC7341DE01A}"/>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B40719-435C-BC8F-E34D-8CB6F1BFB36B}"/>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CC1F26-EC52-B802-B5B2-C5F4EE4ECC3D}"/>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45F321B4-3D95-8975-DFAD-C9B518502ED0}"/>
              </a:ext>
            </a:extLst>
          </p:cNvPr>
          <p:cNvGrpSpPr/>
          <p:nvPr/>
        </p:nvGrpSpPr>
        <p:grpSpPr>
          <a:xfrm>
            <a:off x="0" y="4785375"/>
            <a:ext cx="12188952" cy="4849743"/>
            <a:chOff x="0" y="2289984"/>
            <a:chExt cx="12188952" cy="4849743"/>
          </a:xfrm>
        </p:grpSpPr>
        <p:grpSp>
          <p:nvGrpSpPr>
            <p:cNvPr id="35" name="Group 34">
              <a:extLst>
                <a:ext uri="{FF2B5EF4-FFF2-40B4-BE49-F238E27FC236}">
                  <a16:creationId xmlns:a16="http://schemas.microsoft.com/office/drawing/2014/main" id="{782F3451-ED89-97E9-1142-5236C0691431}"/>
                </a:ext>
              </a:extLst>
            </p:cNvPr>
            <p:cNvGrpSpPr/>
            <p:nvPr/>
          </p:nvGrpSpPr>
          <p:grpSpPr>
            <a:xfrm>
              <a:off x="0" y="2289984"/>
              <a:ext cx="12188952" cy="4849743"/>
              <a:chOff x="0" y="4439491"/>
              <a:chExt cx="12188952" cy="4849743"/>
            </a:xfrm>
          </p:grpSpPr>
          <p:sp>
            <p:nvSpPr>
              <p:cNvPr id="52" name="Freeform 51">
                <a:extLst>
                  <a:ext uri="{FF2B5EF4-FFF2-40B4-BE49-F238E27FC236}">
                    <a16:creationId xmlns:a16="http://schemas.microsoft.com/office/drawing/2014/main" id="{6FA9BC2A-DBE2-315D-055C-1BCB2BB534B6}"/>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Box 52">
                <a:extLst>
                  <a:ext uri="{FF2B5EF4-FFF2-40B4-BE49-F238E27FC236}">
                    <a16:creationId xmlns:a16="http://schemas.microsoft.com/office/drawing/2014/main" id="{8783C0FD-D3B2-0AEE-DDC8-6C1796107041}"/>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36" name="Group 35">
              <a:extLst>
                <a:ext uri="{FF2B5EF4-FFF2-40B4-BE49-F238E27FC236}">
                  <a16:creationId xmlns:a16="http://schemas.microsoft.com/office/drawing/2014/main" id="{9A1148F4-73BD-A858-B36A-4F98EB43A32F}"/>
                </a:ext>
              </a:extLst>
            </p:cNvPr>
            <p:cNvGrpSpPr/>
            <p:nvPr/>
          </p:nvGrpSpPr>
          <p:grpSpPr>
            <a:xfrm>
              <a:off x="477092" y="3314979"/>
              <a:ext cx="11388812" cy="1414914"/>
              <a:chOff x="477092" y="3314979"/>
              <a:chExt cx="11388812" cy="1414914"/>
            </a:xfrm>
          </p:grpSpPr>
          <p:cxnSp>
            <p:nvCxnSpPr>
              <p:cNvPr id="37" name="Straight Connector 36">
                <a:extLst>
                  <a:ext uri="{FF2B5EF4-FFF2-40B4-BE49-F238E27FC236}">
                    <a16:creationId xmlns:a16="http://schemas.microsoft.com/office/drawing/2014/main" id="{1A8AD193-9146-58F0-2D2C-A029148E08C3}"/>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38" name="Parallelogram 37">
                <a:extLst>
                  <a:ext uri="{FF2B5EF4-FFF2-40B4-BE49-F238E27FC236}">
                    <a16:creationId xmlns:a16="http://schemas.microsoft.com/office/drawing/2014/main" id="{FAA31F09-E61A-99C0-6183-B18CBC9C7690}"/>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D6744-2A1A-A26B-F9A2-EDB80139A8B1}"/>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40" name="Straight Connector 39">
                <a:extLst>
                  <a:ext uri="{FF2B5EF4-FFF2-40B4-BE49-F238E27FC236}">
                    <a16:creationId xmlns:a16="http://schemas.microsoft.com/office/drawing/2014/main" id="{3CFE3472-91B1-ADBF-D74F-CB1E135E7E0A}"/>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63CA12-0979-C551-2DF8-DE7EBAB2CA46}"/>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42" name="Parallelogram 41">
                <a:extLst>
                  <a:ext uri="{FF2B5EF4-FFF2-40B4-BE49-F238E27FC236}">
                    <a16:creationId xmlns:a16="http://schemas.microsoft.com/office/drawing/2014/main" id="{7958D00B-9BE1-DBFE-8AC9-1E221CB9FD59}"/>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8B7747C-8604-C2E1-ABC1-DABB5AECB5F0}"/>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45" name="Parallelogram 44">
                <a:extLst>
                  <a:ext uri="{FF2B5EF4-FFF2-40B4-BE49-F238E27FC236}">
                    <a16:creationId xmlns:a16="http://schemas.microsoft.com/office/drawing/2014/main" id="{5930C3FB-D1C6-D347-2E7C-BCFF41C21704}"/>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8280F18C-4026-D2B4-48EC-FBA45DDD1E7A}"/>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47" name="Straight Connector 46">
                <a:extLst>
                  <a:ext uri="{FF2B5EF4-FFF2-40B4-BE49-F238E27FC236}">
                    <a16:creationId xmlns:a16="http://schemas.microsoft.com/office/drawing/2014/main" id="{261F9B5F-475C-C7F2-CCD2-DF7D1BDACEFF}"/>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A38A11-9FE4-09FF-D947-6A1D5821D1FF}"/>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F6324221-2910-912D-0F13-69B027CC0B57}"/>
              </a:ext>
            </a:extLst>
          </p:cNvPr>
          <p:cNvGrpSpPr/>
          <p:nvPr/>
        </p:nvGrpSpPr>
        <p:grpSpPr>
          <a:xfrm>
            <a:off x="0" y="5328408"/>
            <a:ext cx="12188952" cy="4849743"/>
            <a:chOff x="0" y="2813853"/>
            <a:chExt cx="12188952" cy="4849743"/>
          </a:xfrm>
        </p:grpSpPr>
        <p:grpSp>
          <p:nvGrpSpPr>
            <p:cNvPr id="55" name="Group 54">
              <a:extLst>
                <a:ext uri="{FF2B5EF4-FFF2-40B4-BE49-F238E27FC236}">
                  <a16:creationId xmlns:a16="http://schemas.microsoft.com/office/drawing/2014/main" id="{AE76B4F2-A158-FEEA-D9E9-3A1754481B0C}"/>
                </a:ext>
              </a:extLst>
            </p:cNvPr>
            <p:cNvGrpSpPr/>
            <p:nvPr/>
          </p:nvGrpSpPr>
          <p:grpSpPr>
            <a:xfrm>
              <a:off x="0" y="2813853"/>
              <a:ext cx="12188952" cy="4849743"/>
              <a:chOff x="0" y="5111166"/>
              <a:chExt cx="12188952" cy="4849743"/>
            </a:xfrm>
          </p:grpSpPr>
          <p:sp>
            <p:nvSpPr>
              <p:cNvPr id="71" name="Freeform 70">
                <a:extLst>
                  <a:ext uri="{FF2B5EF4-FFF2-40B4-BE49-F238E27FC236}">
                    <a16:creationId xmlns:a16="http://schemas.microsoft.com/office/drawing/2014/main" id="{A0608404-9164-A4DC-BF6D-69255C5ADB74}"/>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Box 71">
                <a:extLst>
                  <a:ext uri="{FF2B5EF4-FFF2-40B4-BE49-F238E27FC236}">
                    <a16:creationId xmlns:a16="http://schemas.microsoft.com/office/drawing/2014/main" id="{B8518DA8-9415-5F76-40F3-9F7E9C6D976E}"/>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56" name="Group 55">
              <a:extLst>
                <a:ext uri="{FF2B5EF4-FFF2-40B4-BE49-F238E27FC236}">
                  <a16:creationId xmlns:a16="http://schemas.microsoft.com/office/drawing/2014/main" id="{08020DB5-C277-E420-7D7E-DB6E32E751A7}"/>
                </a:ext>
              </a:extLst>
            </p:cNvPr>
            <p:cNvGrpSpPr/>
            <p:nvPr/>
          </p:nvGrpSpPr>
          <p:grpSpPr>
            <a:xfrm>
              <a:off x="398505" y="3789680"/>
              <a:ext cx="11372434" cy="1414914"/>
              <a:chOff x="398505" y="3789680"/>
              <a:chExt cx="11372434" cy="1414914"/>
            </a:xfrm>
          </p:grpSpPr>
          <p:sp>
            <p:nvSpPr>
              <p:cNvPr id="57" name="Parallelogram 56">
                <a:extLst>
                  <a:ext uri="{FF2B5EF4-FFF2-40B4-BE49-F238E27FC236}">
                    <a16:creationId xmlns:a16="http://schemas.microsoft.com/office/drawing/2014/main" id="{004A149B-A8A0-1A3A-A4DC-9D5882B58574}"/>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2412A0F6-BD74-C689-B7DD-A7173AEF4C7D}"/>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59" name="Straight Connector 58">
                <a:extLst>
                  <a:ext uri="{FF2B5EF4-FFF2-40B4-BE49-F238E27FC236}">
                    <a16:creationId xmlns:a16="http://schemas.microsoft.com/office/drawing/2014/main" id="{00D8058A-0A9C-659F-F0AB-BFAE967FA6F8}"/>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404F05-CB04-25CB-1A71-253FAEEBE398}"/>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1" name="Parallelogram 60">
                <a:extLst>
                  <a:ext uri="{FF2B5EF4-FFF2-40B4-BE49-F238E27FC236}">
                    <a16:creationId xmlns:a16="http://schemas.microsoft.com/office/drawing/2014/main" id="{B1A610E1-FB14-9CA8-9156-559D8BDA8E03}"/>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8D774FDB-941C-685C-3ECD-694F81DC8459}"/>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63" name="Straight Connector 62">
                <a:extLst>
                  <a:ext uri="{FF2B5EF4-FFF2-40B4-BE49-F238E27FC236}">
                    <a16:creationId xmlns:a16="http://schemas.microsoft.com/office/drawing/2014/main" id="{43D7DCF2-0D46-88F8-E23F-D0AF55E5EE25}"/>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712CC47-8694-2A27-FCAF-F04D268EB981}"/>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5" name="Parallelogram 64">
                <a:extLst>
                  <a:ext uri="{FF2B5EF4-FFF2-40B4-BE49-F238E27FC236}">
                    <a16:creationId xmlns:a16="http://schemas.microsoft.com/office/drawing/2014/main" id="{9A0065B2-CAA1-63A8-5B89-8B2E7B5100D7}"/>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608C541-A294-37A7-B059-EBE8049453A8}"/>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67" name="Straight Connector 66">
                <a:extLst>
                  <a:ext uri="{FF2B5EF4-FFF2-40B4-BE49-F238E27FC236}">
                    <a16:creationId xmlns:a16="http://schemas.microsoft.com/office/drawing/2014/main" id="{DF3F2658-48D3-1BEA-19A5-B68ECFA42022}"/>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E5C6F09-32CD-BC8E-0D80-8E0856F636FE}"/>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9" name="Parallelogram 68">
                <a:extLst>
                  <a:ext uri="{FF2B5EF4-FFF2-40B4-BE49-F238E27FC236}">
                    <a16:creationId xmlns:a16="http://schemas.microsoft.com/office/drawing/2014/main" id="{88FADDB3-3066-3DA5-B7DF-922D186414B6}"/>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3AC3960D-C35C-1E15-D266-8764EEC5DEE0}"/>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73" name="Group 72">
            <a:extLst>
              <a:ext uri="{FF2B5EF4-FFF2-40B4-BE49-F238E27FC236}">
                <a16:creationId xmlns:a16="http://schemas.microsoft.com/office/drawing/2014/main" id="{1C9C2E8D-79BE-AEAC-2CE7-1F02E103DCFA}"/>
              </a:ext>
            </a:extLst>
          </p:cNvPr>
          <p:cNvGrpSpPr/>
          <p:nvPr/>
        </p:nvGrpSpPr>
        <p:grpSpPr>
          <a:xfrm>
            <a:off x="-1" y="5882663"/>
            <a:ext cx="12188952" cy="4849743"/>
            <a:chOff x="-1" y="3330056"/>
            <a:chExt cx="12188952" cy="4849743"/>
          </a:xfrm>
        </p:grpSpPr>
        <p:grpSp>
          <p:nvGrpSpPr>
            <p:cNvPr id="74" name="Group 73">
              <a:extLst>
                <a:ext uri="{FF2B5EF4-FFF2-40B4-BE49-F238E27FC236}">
                  <a16:creationId xmlns:a16="http://schemas.microsoft.com/office/drawing/2014/main" id="{FB43CA63-3458-4119-9BC4-3023DB6BA627}"/>
                </a:ext>
              </a:extLst>
            </p:cNvPr>
            <p:cNvGrpSpPr/>
            <p:nvPr/>
          </p:nvGrpSpPr>
          <p:grpSpPr>
            <a:xfrm>
              <a:off x="-1" y="3330056"/>
              <a:ext cx="12188952" cy="4849743"/>
              <a:chOff x="-1" y="5827497"/>
              <a:chExt cx="12188952" cy="4849743"/>
            </a:xfrm>
          </p:grpSpPr>
          <p:sp>
            <p:nvSpPr>
              <p:cNvPr id="78" name="Freeform 77">
                <a:extLst>
                  <a:ext uri="{FF2B5EF4-FFF2-40B4-BE49-F238E27FC236}">
                    <a16:creationId xmlns:a16="http://schemas.microsoft.com/office/drawing/2014/main" id="{1339E5A8-4A2F-2016-1832-92DF7AAF678C}"/>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TextBox 78">
                <a:extLst>
                  <a:ext uri="{FF2B5EF4-FFF2-40B4-BE49-F238E27FC236}">
                    <a16:creationId xmlns:a16="http://schemas.microsoft.com/office/drawing/2014/main" id="{59FF7B0F-3A14-3380-B220-6F1864CF25D7}"/>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75" name="Group 74">
              <a:extLst>
                <a:ext uri="{FF2B5EF4-FFF2-40B4-BE49-F238E27FC236}">
                  <a16:creationId xmlns:a16="http://schemas.microsoft.com/office/drawing/2014/main" id="{8B51A71B-6504-63C7-0B6B-FD65A86286A3}"/>
                </a:ext>
              </a:extLst>
            </p:cNvPr>
            <p:cNvGrpSpPr/>
            <p:nvPr/>
          </p:nvGrpSpPr>
          <p:grpSpPr>
            <a:xfrm>
              <a:off x="395873" y="4365821"/>
              <a:ext cx="8916569" cy="2230836"/>
              <a:chOff x="395873" y="4365821"/>
              <a:chExt cx="8916569" cy="2230836"/>
            </a:xfrm>
          </p:grpSpPr>
          <p:sp>
            <p:nvSpPr>
              <p:cNvPr id="76" name="TextBox 75">
                <a:extLst>
                  <a:ext uri="{FF2B5EF4-FFF2-40B4-BE49-F238E27FC236}">
                    <a16:creationId xmlns:a16="http://schemas.microsoft.com/office/drawing/2014/main" id="{1B44B56F-C802-1FA5-22C9-3581B306ADDE}"/>
                  </a:ext>
                </a:extLst>
              </p:cNvPr>
              <p:cNvSpPr txBox="1"/>
              <p:nvPr/>
            </p:nvSpPr>
            <p:spPr>
              <a:xfrm>
                <a:off x="395873" y="4365821"/>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77" name="TextBox 76">
                <a:extLst>
                  <a:ext uri="{FF2B5EF4-FFF2-40B4-BE49-F238E27FC236}">
                    <a16:creationId xmlns:a16="http://schemas.microsoft.com/office/drawing/2014/main" id="{E5D95BCD-FF50-2D94-440F-EF2F0220755F}"/>
                  </a:ext>
                </a:extLst>
              </p:cNvPr>
              <p:cNvSpPr txBox="1"/>
              <p:nvPr/>
            </p:nvSpPr>
            <p:spPr>
              <a:xfrm>
                <a:off x="395873" y="4965441"/>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15" name="TextBox 14">
            <a:extLst>
              <a:ext uri="{FF2B5EF4-FFF2-40B4-BE49-F238E27FC236}">
                <a16:creationId xmlns:a16="http://schemas.microsoft.com/office/drawing/2014/main" id="{7213F007-3885-4A3B-E94A-B1496D0C5CBD}"/>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Tree>
    <p:extLst>
      <p:ext uri="{BB962C8B-B14F-4D97-AF65-F5344CB8AC3E}">
        <p14:creationId xmlns:p14="http://schemas.microsoft.com/office/powerpoint/2010/main" val="95757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Clouds in the sky above the clouds&#10;&#10;Description automatically generated">
            <a:extLst>
              <a:ext uri="{FF2B5EF4-FFF2-40B4-BE49-F238E27FC236}">
                <a16:creationId xmlns:a16="http://schemas.microsoft.com/office/drawing/2014/main" id="{093E47E1-8AD6-9E12-B9C6-26AB51069C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7896" y="6894155"/>
            <a:ext cx="11740442" cy="7818005"/>
          </a:xfrm>
          <a:prstGeom prst="rect">
            <a:avLst/>
          </a:prstGeom>
        </p:spPr>
      </p:pic>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4"/>
          <a:stretch>
            <a:fillRect/>
          </a:stretch>
        </p:blipFill>
        <p:spPr>
          <a:xfrm>
            <a:off x="455833" y="279641"/>
            <a:ext cx="3569110" cy="706411"/>
          </a:xfrm>
          <a:prstGeom prst="rect">
            <a:avLst/>
          </a:prstGeom>
        </p:spPr>
      </p:pic>
      <p:sp>
        <p:nvSpPr>
          <p:cNvPr id="4" name="TextBox 3">
            <a:extLst>
              <a:ext uri="{FF2B5EF4-FFF2-40B4-BE49-F238E27FC236}">
                <a16:creationId xmlns:a16="http://schemas.microsoft.com/office/drawing/2014/main" id="{3B6CD8F6-A775-F46B-9381-7070F419463E}"/>
              </a:ext>
            </a:extLst>
          </p:cNvPr>
          <p:cNvSpPr txBox="1"/>
          <p:nvPr/>
        </p:nvSpPr>
        <p:spPr>
          <a:xfrm>
            <a:off x="395873" y="-4090399"/>
            <a:ext cx="8916569" cy="1754326"/>
          </a:xfrm>
          <a:prstGeom prst="rect">
            <a:avLst/>
          </a:prstGeom>
          <a:noFill/>
        </p:spPr>
        <p:txBody>
          <a:bodyPr wrap="square" rtlCol="0">
            <a:spAutoFit/>
          </a:bodyPr>
          <a:lstStyle/>
          <a:p>
            <a:r>
              <a:rPr lang="en-US" sz="5400" b="1" dirty="0">
                <a:solidFill>
                  <a:srgbClr val="EDEDED"/>
                </a:solidFill>
                <a:latin typeface="DINPro-Bold" panose="02000503030000020004" pitchFamily="2" charset="0"/>
              </a:rPr>
              <a:t>Reverse Engineering Cross-Border Transactions</a:t>
            </a:r>
          </a:p>
        </p:txBody>
      </p:sp>
      <p:sp>
        <p:nvSpPr>
          <p:cNvPr id="5" name="TextBox 4">
            <a:extLst>
              <a:ext uri="{FF2B5EF4-FFF2-40B4-BE49-F238E27FC236}">
                <a16:creationId xmlns:a16="http://schemas.microsoft.com/office/drawing/2014/main" id="{3744B79F-F00E-BBF1-CCD2-EDF9902E6EC4}"/>
              </a:ext>
            </a:extLst>
          </p:cNvPr>
          <p:cNvSpPr txBox="1"/>
          <p:nvPr/>
        </p:nvSpPr>
        <p:spPr>
          <a:xfrm>
            <a:off x="455833" y="-2572397"/>
            <a:ext cx="7801897" cy="400110"/>
          </a:xfrm>
          <a:prstGeom prst="rect">
            <a:avLst/>
          </a:prstGeom>
          <a:noFill/>
        </p:spPr>
        <p:txBody>
          <a:bodyPr wrap="square" rtlCol="0">
            <a:spAutoFit/>
          </a:bodyPr>
          <a:lstStyle/>
          <a:p>
            <a:r>
              <a:rPr lang="en-US" sz="2000" spc="200" dirty="0">
                <a:solidFill>
                  <a:schemeClr val="accent4"/>
                </a:solidFill>
                <a:latin typeface="DINPro-Regular" panose="02000503030000020004" pitchFamily="2" charset="0"/>
              </a:rPr>
              <a:t>KING COUNTY BAR ASSOCIATION  |  AVIATION SEMINAR</a:t>
            </a:r>
          </a:p>
        </p:txBody>
      </p:sp>
      <p:sp>
        <p:nvSpPr>
          <p:cNvPr id="6" name="TextBox 5">
            <a:extLst>
              <a:ext uri="{FF2B5EF4-FFF2-40B4-BE49-F238E27FC236}">
                <a16:creationId xmlns:a16="http://schemas.microsoft.com/office/drawing/2014/main" id="{C9976538-1AA2-7DE4-0517-B47B175D5AF9}"/>
              </a:ext>
            </a:extLst>
          </p:cNvPr>
          <p:cNvSpPr txBox="1"/>
          <p:nvPr/>
        </p:nvSpPr>
        <p:spPr>
          <a:xfrm>
            <a:off x="455833" y="-2241098"/>
            <a:ext cx="7801897" cy="369332"/>
          </a:xfrm>
          <a:prstGeom prst="rect">
            <a:avLst/>
          </a:prstGeom>
          <a:noFill/>
        </p:spPr>
        <p:txBody>
          <a:bodyPr wrap="square" rtlCol="0">
            <a:spAutoFit/>
          </a:bodyPr>
          <a:lstStyle/>
          <a:p>
            <a:r>
              <a:rPr lang="en-US" spc="200" dirty="0">
                <a:solidFill>
                  <a:srgbClr val="EDEDED"/>
                </a:solidFill>
                <a:latin typeface="DINPro-Regular" panose="02000503030000020004" pitchFamily="2" charset="0"/>
              </a:rPr>
              <a:t>October 7, 2025 |  Suncadia Report</a:t>
            </a:r>
          </a:p>
        </p:txBody>
      </p:sp>
      <p:sp>
        <p:nvSpPr>
          <p:cNvPr id="2" name="TextBox 1">
            <a:extLst>
              <a:ext uri="{FF2B5EF4-FFF2-40B4-BE49-F238E27FC236}">
                <a16:creationId xmlns:a16="http://schemas.microsoft.com/office/drawing/2014/main" id="{992F32E7-3A5D-724A-5467-C73B864558C5}"/>
              </a:ext>
            </a:extLst>
          </p:cNvPr>
          <p:cNvSpPr txBox="1"/>
          <p:nvPr/>
        </p:nvSpPr>
        <p:spPr>
          <a:xfrm>
            <a:off x="424301" y="1022206"/>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A Conversation</a:t>
            </a:r>
          </a:p>
        </p:txBody>
      </p:sp>
      <p:grpSp>
        <p:nvGrpSpPr>
          <p:cNvPr id="7" name="Group 6">
            <a:extLst>
              <a:ext uri="{FF2B5EF4-FFF2-40B4-BE49-F238E27FC236}">
                <a16:creationId xmlns:a16="http://schemas.microsoft.com/office/drawing/2014/main" id="{98ABB513-C6E5-7626-EE66-F28D320552EA}"/>
              </a:ext>
            </a:extLst>
          </p:cNvPr>
          <p:cNvGrpSpPr/>
          <p:nvPr/>
        </p:nvGrpSpPr>
        <p:grpSpPr>
          <a:xfrm>
            <a:off x="0" y="1772116"/>
            <a:ext cx="12188952" cy="4849743"/>
            <a:chOff x="0" y="1784240"/>
            <a:chExt cx="12188952" cy="4849743"/>
          </a:xfrm>
        </p:grpSpPr>
        <p:grpSp>
          <p:nvGrpSpPr>
            <p:cNvPr id="8" name="Group 7">
              <a:extLst>
                <a:ext uri="{FF2B5EF4-FFF2-40B4-BE49-F238E27FC236}">
                  <a16:creationId xmlns:a16="http://schemas.microsoft.com/office/drawing/2014/main" id="{5B0EAA99-6D2D-9474-BD23-59B6E6F86652}"/>
                </a:ext>
              </a:extLst>
            </p:cNvPr>
            <p:cNvGrpSpPr/>
            <p:nvPr/>
          </p:nvGrpSpPr>
          <p:grpSpPr>
            <a:xfrm>
              <a:off x="0" y="1784240"/>
              <a:ext cx="12188952" cy="4849743"/>
              <a:chOff x="0" y="1784240"/>
              <a:chExt cx="12188952" cy="4849743"/>
            </a:xfrm>
          </p:grpSpPr>
          <p:sp>
            <p:nvSpPr>
              <p:cNvPr id="31" name="Freeform 30">
                <a:extLst>
                  <a:ext uri="{FF2B5EF4-FFF2-40B4-BE49-F238E27FC236}">
                    <a16:creationId xmlns:a16="http://schemas.microsoft.com/office/drawing/2014/main" id="{96D9B553-A6C4-F9A8-DD47-A0EE8555DC62}"/>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Box 31">
                <a:extLst>
                  <a:ext uri="{FF2B5EF4-FFF2-40B4-BE49-F238E27FC236}">
                    <a16:creationId xmlns:a16="http://schemas.microsoft.com/office/drawing/2014/main" id="{76A2E32A-CAD6-67C5-0A02-1570E08F0F2D}"/>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CORE TRANSACTION</a:t>
                </a:r>
              </a:p>
            </p:txBody>
          </p:sp>
        </p:grpSp>
        <p:grpSp>
          <p:nvGrpSpPr>
            <p:cNvPr id="9" name="Group 8">
              <a:extLst>
                <a:ext uri="{FF2B5EF4-FFF2-40B4-BE49-F238E27FC236}">
                  <a16:creationId xmlns:a16="http://schemas.microsoft.com/office/drawing/2014/main" id="{7DA41324-170A-EF49-2E56-C7B9F2A9CBD4}"/>
                </a:ext>
              </a:extLst>
            </p:cNvPr>
            <p:cNvGrpSpPr/>
            <p:nvPr/>
          </p:nvGrpSpPr>
          <p:grpSpPr>
            <a:xfrm>
              <a:off x="477092" y="2685448"/>
              <a:ext cx="11178988" cy="1414914"/>
              <a:chOff x="477092" y="2685448"/>
              <a:chExt cx="11178988" cy="1414914"/>
            </a:xfrm>
          </p:grpSpPr>
          <p:grpSp>
            <p:nvGrpSpPr>
              <p:cNvPr id="10" name="Group 9">
                <a:extLst>
                  <a:ext uri="{FF2B5EF4-FFF2-40B4-BE49-F238E27FC236}">
                    <a16:creationId xmlns:a16="http://schemas.microsoft.com/office/drawing/2014/main" id="{F2248099-538C-7ADD-899B-D3FE94FAE592}"/>
                  </a:ext>
                </a:extLst>
              </p:cNvPr>
              <p:cNvGrpSpPr/>
              <p:nvPr/>
            </p:nvGrpSpPr>
            <p:grpSpPr>
              <a:xfrm>
                <a:off x="477092" y="2980809"/>
                <a:ext cx="11178988" cy="722726"/>
                <a:chOff x="477092" y="2808760"/>
                <a:chExt cx="11178988" cy="722726"/>
              </a:xfrm>
            </p:grpSpPr>
            <p:grpSp>
              <p:nvGrpSpPr>
                <p:cNvPr id="15" name="Group 14">
                  <a:extLst>
                    <a:ext uri="{FF2B5EF4-FFF2-40B4-BE49-F238E27FC236}">
                      <a16:creationId xmlns:a16="http://schemas.microsoft.com/office/drawing/2014/main" id="{70F60145-DE1D-BF8C-958F-126ED1B4DE49}"/>
                    </a:ext>
                  </a:extLst>
                </p:cNvPr>
                <p:cNvGrpSpPr/>
                <p:nvPr/>
              </p:nvGrpSpPr>
              <p:grpSpPr>
                <a:xfrm>
                  <a:off x="477092" y="2808760"/>
                  <a:ext cx="2355755" cy="711951"/>
                  <a:chOff x="477092" y="2808760"/>
                  <a:chExt cx="2355755" cy="711951"/>
                </a:xfrm>
              </p:grpSpPr>
              <p:sp>
                <p:nvSpPr>
                  <p:cNvPr id="29" name="Parallelogram 28">
                    <a:extLst>
                      <a:ext uri="{FF2B5EF4-FFF2-40B4-BE49-F238E27FC236}">
                        <a16:creationId xmlns:a16="http://schemas.microsoft.com/office/drawing/2014/main" id="{31923768-10B5-DE64-9F8A-4D14C495DF15}"/>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CA07E89-55B2-CA36-8CEC-EBDDFC5FBF99}"/>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16" name="Group 15">
                  <a:extLst>
                    <a:ext uri="{FF2B5EF4-FFF2-40B4-BE49-F238E27FC236}">
                      <a16:creationId xmlns:a16="http://schemas.microsoft.com/office/drawing/2014/main" id="{A98F2CCF-143E-641E-4C1F-AE1518B355BF}"/>
                    </a:ext>
                  </a:extLst>
                </p:cNvPr>
                <p:cNvGrpSpPr/>
                <p:nvPr/>
              </p:nvGrpSpPr>
              <p:grpSpPr>
                <a:xfrm>
                  <a:off x="3415356" y="2819535"/>
                  <a:ext cx="2355755" cy="711951"/>
                  <a:chOff x="3199743" y="2808760"/>
                  <a:chExt cx="2355755" cy="711951"/>
                </a:xfrm>
              </p:grpSpPr>
              <p:sp>
                <p:nvSpPr>
                  <p:cNvPr id="27" name="Parallelogram 26">
                    <a:extLst>
                      <a:ext uri="{FF2B5EF4-FFF2-40B4-BE49-F238E27FC236}">
                        <a16:creationId xmlns:a16="http://schemas.microsoft.com/office/drawing/2014/main" id="{2BD55D87-58D7-EE67-B5BE-1CD00AF0EA8F}"/>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2BD6196-0538-138C-C0A0-1364B16E1AD1}"/>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17" name="Group 16">
                  <a:extLst>
                    <a:ext uri="{FF2B5EF4-FFF2-40B4-BE49-F238E27FC236}">
                      <a16:creationId xmlns:a16="http://schemas.microsoft.com/office/drawing/2014/main" id="{0B7BE3B8-27B0-0D1C-B6D2-419EF6586BA4}"/>
                    </a:ext>
                  </a:extLst>
                </p:cNvPr>
                <p:cNvGrpSpPr/>
                <p:nvPr/>
              </p:nvGrpSpPr>
              <p:grpSpPr>
                <a:xfrm>
                  <a:off x="6367116" y="2817473"/>
                  <a:ext cx="2355755" cy="711951"/>
                  <a:chOff x="5953217" y="2808760"/>
                  <a:chExt cx="2355755" cy="711951"/>
                </a:xfrm>
              </p:grpSpPr>
              <p:sp>
                <p:nvSpPr>
                  <p:cNvPr id="25" name="Parallelogram 24">
                    <a:extLst>
                      <a:ext uri="{FF2B5EF4-FFF2-40B4-BE49-F238E27FC236}">
                        <a16:creationId xmlns:a16="http://schemas.microsoft.com/office/drawing/2014/main" id="{3AFC3872-91D9-A60F-B2E0-82AF055E016F}"/>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E9B7031-8253-5F78-9E0D-33E4FE6851E3}"/>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18" name="Group 17">
                  <a:extLst>
                    <a:ext uri="{FF2B5EF4-FFF2-40B4-BE49-F238E27FC236}">
                      <a16:creationId xmlns:a16="http://schemas.microsoft.com/office/drawing/2014/main" id="{A1EA2E2A-4694-BF35-A647-743650DE2ACC}"/>
                    </a:ext>
                  </a:extLst>
                </p:cNvPr>
                <p:cNvGrpSpPr/>
                <p:nvPr/>
              </p:nvGrpSpPr>
              <p:grpSpPr>
                <a:xfrm>
                  <a:off x="9300325" y="2817473"/>
                  <a:ext cx="2355755" cy="711951"/>
                  <a:chOff x="8706691" y="2808760"/>
                  <a:chExt cx="2355755" cy="711951"/>
                </a:xfrm>
              </p:grpSpPr>
              <p:sp>
                <p:nvSpPr>
                  <p:cNvPr id="22" name="Parallelogram 21">
                    <a:extLst>
                      <a:ext uri="{FF2B5EF4-FFF2-40B4-BE49-F238E27FC236}">
                        <a16:creationId xmlns:a16="http://schemas.microsoft.com/office/drawing/2014/main" id="{E70997AF-7240-E5B8-374A-09325EB57329}"/>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0E6D21-0F44-5A2A-340C-AB2BDAC29CC3}"/>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19" name="Straight Connector 18">
                  <a:extLst>
                    <a:ext uri="{FF2B5EF4-FFF2-40B4-BE49-F238E27FC236}">
                      <a16:creationId xmlns:a16="http://schemas.microsoft.com/office/drawing/2014/main" id="{51073C52-F679-254B-77B0-EDA95C4BF07C}"/>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B059B2-6526-9EFB-93F1-81A3AF5E6255}"/>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CDB9D1-D2C4-3959-EBEB-34508B363649}"/>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E7F39FCC-5792-5428-8A2E-01E18C1AE66F}"/>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273753-825D-5D79-7F5B-36B765DF6269}"/>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3B07B4-C70B-B597-4688-9ABD598B66FC}"/>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DAC88806-29B1-12D9-582D-537ED3F0B992}"/>
              </a:ext>
            </a:extLst>
          </p:cNvPr>
          <p:cNvGrpSpPr/>
          <p:nvPr/>
        </p:nvGrpSpPr>
        <p:grpSpPr>
          <a:xfrm>
            <a:off x="0" y="4785375"/>
            <a:ext cx="12188952" cy="4849743"/>
            <a:chOff x="0" y="2289984"/>
            <a:chExt cx="12188952" cy="4849743"/>
          </a:xfrm>
        </p:grpSpPr>
        <p:grpSp>
          <p:nvGrpSpPr>
            <p:cNvPr id="34" name="Group 33">
              <a:extLst>
                <a:ext uri="{FF2B5EF4-FFF2-40B4-BE49-F238E27FC236}">
                  <a16:creationId xmlns:a16="http://schemas.microsoft.com/office/drawing/2014/main" id="{29C63204-E513-15B6-8B90-7D1248C69D11}"/>
                </a:ext>
              </a:extLst>
            </p:cNvPr>
            <p:cNvGrpSpPr/>
            <p:nvPr/>
          </p:nvGrpSpPr>
          <p:grpSpPr>
            <a:xfrm>
              <a:off x="0" y="2289984"/>
              <a:ext cx="12188952" cy="4849743"/>
              <a:chOff x="0" y="4439491"/>
              <a:chExt cx="12188952" cy="4849743"/>
            </a:xfrm>
          </p:grpSpPr>
          <p:sp>
            <p:nvSpPr>
              <p:cNvPr id="51" name="Freeform 50">
                <a:extLst>
                  <a:ext uri="{FF2B5EF4-FFF2-40B4-BE49-F238E27FC236}">
                    <a16:creationId xmlns:a16="http://schemas.microsoft.com/office/drawing/2014/main" id="{18E1535D-48C8-C02D-F85E-480F44F69009}"/>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Box 51">
                <a:extLst>
                  <a:ext uri="{FF2B5EF4-FFF2-40B4-BE49-F238E27FC236}">
                    <a16:creationId xmlns:a16="http://schemas.microsoft.com/office/drawing/2014/main" id="{67840599-F75F-29D1-AB3F-6FBBFBE0EDFC}"/>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35" name="Group 34">
              <a:extLst>
                <a:ext uri="{FF2B5EF4-FFF2-40B4-BE49-F238E27FC236}">
                  <a16:creationId xmlns:a16="http://schemas.microsoft.com/office/drawing/2014/main" id="{2F771D31-FC2C-0252-9A42-B280D5118C69}"/>
                </a:ext>
              </a:extLst>
            </p:cNvPr>
            <p:cNvGrpSpPr/>
            <p:nvPr/>
          </p:nvGrpSpPr>
          <p:grpSpPr>
            <a:xfrm>
              <a:off x="477092" y="3314979"/>
              <a:ext cx="11388812" cy="1414914"/>
              <a:chOff x="477092" y="3314979"/>
              <a:chExt cx="11388812" cy="1414914"/>
            </a:xfrm>
          </p:grpSpPr>
          <p:cxnSp>
            <p:nvCxnSpPr>
              <p:cNvPr id="36" name="Straight Connector 35">
                <a:extLst>
                  <a:ext uri="{FF2B5EF4-FFF2-40B4-BE49-F238E27FC236}">
                    <a16:creationId xmlns:a16="http://schemas.microsoft.com/office/drawing/2014/main" id="{E3C8A975-6E45-ABB7-F49C-18012C4C4904}"/>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37" name="Parallelogram 36">
                <a:extLst>
                  <a:ext uri="{FF2B5EF4-FFF2-40B4-BE49-F238E27FC236}">
                    <a16:creationId xmlns:a16="http://schemas.microsoft.com/office/drawing/2014/main" id="{BCAEFCDB-F908-ECD4-408D-D0483390DEA1}"/>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4081D21-1BC1-5802-BA7C-BD6924F23560}"/>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39" name="Straight Connector 38">
                <a:extLst>
                  <a:ext uri="{FF2B5EF4-FFF2-40B4-BE49-F238E27FC236}">
                    <a16:creationId xmlns:a16="http://schemas.microsoft.com/office/drawing/2014/main" id="{43622E77-115E-4E53-DDAC-6587F47A888D}"/>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976171-6AE7-2AC4-441D-CC3D8B9F02AA}"/>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41" name="Parallelogram 40">
                <a:extLst>
                  <a:ext uri="{FF2B5EF4-FFF2-40B4-BE49-F238E27FC236}">
                    <a16:creationId xmlns:a16="http://schemas.microsoft.com/office/drawing/2014/main" id="{96618093-DE57-5F6F-A427-79559E9153FA}"/>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7F6978E-7795-E411-CEA8-4B43A32EA534}"/>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44" name="Parallelogram 43">
                <a:extLst>
                  <a:ext uri="{FF2B5EF4-FFF2-40B4-BE49-F238E27FC236}">
                    <a16:creationId xmlns:a16="http://schemas.microsoft.com/office/drawing/2014/main" id="{FD2C58C6-5D2A-32A4-C389-F6DA8A4CE640}"/>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E835283-7951-BB96-A463-16F37333BAA4}"/>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46" name="Straight Connector 45">
                <a:extLst>
                  <a:ext uri="{FF2B5EF4-FFF2-40B4-BE49-F238E27FC236}">
                    <a16:creationId xmlns:a16="http://schemas.microsoft.com/office/drawing/2014/main" id="{8B280E50-C95F-16F1-3692-3497DF2D7A1A}"/>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EC095F7-D9FF-108E-D870-129966146B8D}"/>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05319426-65E8-BF14-A609-11E350D524BC}"/>
              </a:ext>
            </a:extLst>
          </p:cNvPr>
          <p:cNvGrpSpPr/>
          <p:nvPr/>
        </p:nvGrpSpPr>
        <p:grpSpPr>
          <a:xfrm>
            <a:off x="0" y="5328408"/>
            <a:ext cx="12188952" cy="4849743"/>
            <a:chOff x="0" y="2813853"/>
            <a:chExt cx="12188952" cy="4849743"/>
          </a:xfrm>
        </p:grpSpPr>
        <p:grpSp>
          <p:nvGrpSpPr>
            <p:cNvPr id="54" name="Group 53">
              <a:extLst>
                <a:ext uri="{FF2B5EF4-FFF2-40B4-BE49-F238E27FC236}">
                  <a16:creationId xmlns:a16="http://schemas.microsoft.com/office/drawing/2014/main" id="{AF128743-1752-C8B1-EF25-E29A094E6380}"/>
                </a:ext>
              </a:extLst>
            </p:cNvPr>
            <p:cNvGrpSpPr/>
            <p:nvPr/>
          </p:nvGrpSpPr>
          <p:grpSpPr>
            <a:xfrm>
              <a:off x="0" y="2813853"/>
              <a:ext cx="12188952" cy="4849743"/>
              <a:chOff x="0" y="5111166"/>
              <a:chExt cx="12188952" cy="4849743"/>
            </a:xfrm>
          </p:grpSpPr>
          <p:sp>
            <p:nvSpPr>
              <p:cNvPr id="134" name="Freeform 133">
                <a:extLst>
                  <a:ext uri="{FF2B5EF4-FFF2-40B4-BE49-F238E27FC236}">
                    <a16:creationId xmlns:a16="http://schemas.microsoft.com/office/drawing/2014/main" id="{C44FFA63-112C-75EF-1BD2-13BDE0AFB9C0}"/>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TextBox 134">
                <a:extLst>
                  <a:ext uri="{FF2B5EF4-FFF2-40B4-BE49-F238E27FC236}">
                    <a16:creationId xmlns:a16="http://schemas.microsoft.com/office/drawing/2014/main" id="{F2FD1159-5C66-B735-7C0E-425EBAB01737}"/>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55" name="Group 54">
              <a:extLst>
                <a:ext uri="{FF2B5EF4-FFF2-40B4-BE49-F238E27FC236}">
                  <a16:creationId xmlns:a16="http://schemas.microsoft.com/office/drawing/2014/main" id="{264F07E2-2833-BFF7-D337-C8BD7B758627}"/>
                </a:ext>
              </a:extLst>
            </p:cNvPr>
            <p:cNvGrpSpPr/>
            <p:nvPr/>
          </p:nvGrpSpPr>
          <p:grpSpPr>
            <a:xfrm>
              <a:off x="398505" y="3789680"/>
              <a:ext cx="11372434" cy="1414914"/>
              <a:chOff x="398505" y="3789680"/>
              <a:chExt cx="11372434" cy="1414914"/>
            </a:xfrm>
          </p:grpSpPr>
          <p:sp>
            <p:nvSpPr>
              <p:cNvPr id="56" name="Parallelogram 55">
                <a:extLst>
                  <a:ext uri="{FF2B5EF4-FFF2-40B4-BE49-F238E27FC236}">
                    <a16:creationId xmlns:a16="http://schemas.microsoft.com/office/drawing/2014/main" id="{B796E81E-C306-E1FE-1A0D-34F0A3D48471}"/>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DA2E737-4AF5-76A7-7500-B9AB7EB5829E}"/>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58" name="Straight Connector 57">
                <a:extLst>
                  <a:ext uri="{FF2B5EF4-FFF2-40B4-BE49-F238E27FC236}">
                    <a16:creationId xmlns:a16="http://schemas.microsoft.com/office/drawing/2014/main" id="{0B940C5F-8EA0-79BE-F0B2-5795D6F58897}"/>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60B4153-C70A-E8D7-59B0-4DA7DB5D3216}"/>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0" name="Parallelogram 59">
                <a:extLst>
                  <a:ext uri="{FF2B5EF4-FFF2-40B4-BE49-F238E27FC236}">
                    <a16:creationId xmlns:a16="http://schemas.microsoft.com/office/drawing/2014/main" id="{F52D3F6F-1B05-E904-79CD-CA199105CE83}"/>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121AA98-0FB8-2D18-38B1-78E562DB4A2D}"/>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62" name="Straight Connector 61">
                <a:extLst>
                  <a:ext uri="{FF2B5EF4-FFF2-40B4-BE49-F238E27FC236}">
                    <a16:creationId xmlns:a16="http://schemas.microsoft.com/office/drawing/2014/main" id="{32C67708-EB09-F5DF-6B96-B721A7BAF928}"/>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686B354-135B-E7A7-ED1A-77E42505F2EB}"/>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28" name="Parallelogram 127">
                <a:extLst>
                  <a:ext uri="{FF2B5EF4-FFF2-40B4-BE49-F238E27FC236}">
                    <a16:creationId xmlns:a16="http://schemas.microsoft.com/office/drawing/2014/main" id="{AC58260B-2844-CEE2-53EB-9F04B1263DC4}"/>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636F687C-119C-DE48-BD32-3168AF0EC068}"/>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130" name="Straight Connector 129">
                <a:extLst>
                  <a:ext uri="{FF2B5EF4-FFF2-40B4-BE49-F238E27FC236}">
                    <a16:creationId xmlns:a16="http://schemas.microsoft.com/office/drawing/2014/main" id="{ED8BD4D7-C3C0-325F-3A13-51F690A38E0E}"/>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B7F1321-3F2F-6DA3-08A2-44A543A7978E}"/>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2" name="Parallelogram 131">
                <a:extLst>
                  <a:ext uri="{FF2B5EF4-FFF2-40B4-BE49-F238E27FC236}">
                    <a16:creationId xmlns:a16="http://schemas.microsoft.com/office/drawing/2014/main" id="{B796143C-065E-B6D2-5CAB-24DF8FDE10CE}"/>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44A9C5FA-8AEC-2385-40CB-F4B4F0C906A2}"/>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136" name="Group 135">
            <a:extLst>
              <a:ext uri="{FF2B5EF4-FFF2-40B4-BE49-F238E27FC236}">
                <a16:creationId xmlns:a16="http://schemas.microsoft.com/office/drawing/2014/main" id="{53398E61-FCDD-68C4-0801-2F9A51112C43}"/>
              </a:ext>
            </a:extLst>
          </p:cNvPr>
          <p:cNvGrpSpPr/>
          <p:nvPr/>
        </p:nvGrpSpPr>
        <p:grpSpPr>
          <a:xfrm>
            <a:off x="-1" y="5882663"/>
            <a:ext cx="12188952" cy="4849743"/>
            <a:chOff x="-1" y="3330056"/>
            <a:chExt cx="12188952" cy="4849743"/>
          </a:xfrm>
        </p:grpSpPr>
        <p:grpSp>
          <p:nvGrpSpPr>
            <p:cNvPr id="137" name="Group 136">
              <a:extLst>
                <a:ext uri="{FF2B5EF4-FFF2-40B4-BE49-F238E27FC236}">
                  <a16:creationId xmlns:a16="http://schemas.microsoft.com/office/drawing/2014/main" id="{17AEAC4F-DED1-F780-81AB-ABC7F4956C25}"/>
                </a:ext>
              </a:extLst>
            </p:cNvPr>
            <p:cNvGrpSpPr/>
            <p:nvPr/>
          </p:nvGrpSpPr>
          <p:grpSpPr>
            <a:xfrm>
              <a:off x="-1" y="3330056"/>
              <a:ext cx="12188952" cy="4849743"/>
              <a:chOff x="-1" y="5827497"/>
              <a:chExt cx="12188952" cy="4849743"/>
            </a:xfrm>
          </p:grpSpPr>
          <p:sp>
            <p:nvSpPr>
              <p:cNvPr id="208" name="Freeform 207">
                <a:extLst>
                  <a:ext uri="{FF2B5EF4-FFF2-40B4-BE49-F238E27FC236}">
                    <a16:creationId xmlns:a16="http://schemas.microsoft.com/office/drawing/2014/main" id="{9E26EE3E-FCF4-298B-A255-018CA1E29681}"/>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9" name="TextBox 208">
                <a:extLst>
                  <a:ext uri="{FF2B5EF4-FFF2-40B4-BE49-F238E27FC236}">
                    <a16:creationId xmlns:a16="http://schemas.microsoft.com/office/drawing/2014/main" id="{FA272278-F9B8-B6E9-66CF-27D96FF267EF}"/>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205" name="Group 204">
              <a:extLst>
                <a:ext uri="{FF2B5EF4-FFF2-40B4-BE49-F238E27FC236}">
                  <a16:creationId xmlns:a16="http://schemas.microsoft.com/office/drawing/2014/main" id="{1816CCDA-E1D4-C148-2BB0-B4A65F73C730}"/>
                </a:ext>
              </a:extLst>
            </p:cNvPr>
            <p:cNvGrpSpPr/>
            <p:nvPr/>
          </p:nvGrpSpPr>
          <p:grpSpPr>
            <a:xfrm>
              <a:off x="395873" y="4365821"/>
              <a:ext cx="8916569" cy="2230836"/>
              <a:chOff x="395873" y="4365821"/>
              <a:chExt cx="8916569" cy="2230836"/>
            </a:xfrm>
          </p:grpSpPr>
          <p:sp>
            <p:nvSpPr>
              <p:cNvPr id="206" name="TextBox 205">
                <a:extLst>
                  <a:ext uri="{FF2B5EF4-FFF2-40B4-BE49-F238E27FC236}">
                    <a16:creationId xmlns:a16="http://schemas.microsoft.com/office/drawing/2014/main" id="{FDC3F6A7-CD64-6DC2-DC46-BC54E215CD00}"/>
                  </a:ext>
                </a:extLst>
              </p:cNvPr>
              <p:cNvSpPr txBox="1"/>
              <p:nvPr/>
            </p:nvSpPr>
            <p:spPr>
              <a:xfrm>
                <a:off x="395873" y="4365821"/>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207" name="TextBox 206">
                <a:extLst>
                  <a:ext uri="{FF2B5EF4-FFF2-40B4-BE49-F238E27FC236}">
                    <a16:creationId xmlns:a16="http://schemas.microsoft.com/office/drawing/2014/main" id="{F3DEAB08-B760-7878-4122-474763543ECA}"/>
                  </a:ext>
                </a:extLst>
              </p:cNvPr>
              <p:cNvSpPr txBox="1"/>
              <p:nvPr/>
            </p:nvSpPr>
            <p:spPr>
              <a:xfrm>
                <a:off x="395873" y="4965441"/>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204" name="TextBox 203">
            <a:extLst>
              <a:ext uri="{FF2B5EF4-FFF2-40B4-BE49-F238E27FC236}">
                <a16:creationId xmlns:a16="http://schemas.microsoft.com/office/drawing/2014/main" id="{22F815E6-FDA0-C730-F427-DF54403959BA}"/>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Tree>
    <p:extLst>
      <p:ext uri="{BB962C8B-B14F-4D97-AF65-F5344CB8AC3E}">
        <p14:creationId xmlns:p14="http://schemas.microsoft.com/office/powerpoint/2010/main" val="1931785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Clouds in the sky above the clouds&#10;&#10;Description automatically generated">
            <a:extLst>
              <a:ext uri="{FF2B5EF4-FFF2-40B4-BE49-F238E27FC236}">
                <a16:creationId xmlns:a16="http://schemas.microsoft.com/office/drawing/2014/main" id="{093E47E1-8AD6-9E12-B9C6-26AB51069C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7896" y="6894155"/>
            <a:ext cx="11740442" cy="7818005"/>
          </a:xfrm>
          <a:prstGeom prst="rect">
            <a:avLst/>
          </a:prstGeom>
        </p:spPr>
      </p:pic>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4"/>
          <a:stretch>
            <a:fillRect/>
          </a:stretch>
        </p:blipFill>
        <p:spPr>
          <a:xfrm>
            <a:off x="455833" y="279641"/>
            <a:ext cx="3569110" cy="706411"/>
          </a:xfrm>
          <a:prstGeom prst="rect">
            <a:avLst/>
          </a:prstGeom>
        </p:spPr>
      </p:pic>
      <p:sp>
        <p:nvSpPr>
          <p:cNvPr id="4" name="TextBox 3">
            <a:extLst>
              <a:ext uri="{FF2B5EF4-FFF2-40B4-BE49-F238E27FC236}">
                <a16:creationId xmlns:a16="http://schemas.microsoft.com/office/drawing/2014/main" id="{3B6CD8F6-A775-F46B-9381-7070F419463E}"/>
              </a:ext>
            </a:extLst>
          </p:cNvPr>
          <p:cNvSpPr txBox="1"/>
          <p:nvPr/>
        </p:nvSpPr>
        <p:spPr>
          <a:xfrm>
            <a:off x="395873" y="-4090399"/>
            <a:ext cx="8916569" cy="1754326"/>
          </a:xfrm>
          <a:prstGeom prst="rect">
            <a:avLst/>
          </a:prstGeom>
          <a:noFill/>
        </p:spPr>
        <p:txBody>
          <a:bodyPr wrap="square" rtlCol="0">
            <a:spAutoFit/>
          </a:bodyPr>
          <a:lstStyle/>
          <a:p>
            <a:r>
              <a:rPr lang="en-US" sz="5400" b="1" dirty="0">
                <a:solidFill>
                  <a:srgbClr val="EDEDED"/>
                </a:solidFill>
                <a:latin typeface="DINPro-Bold" panose="02000503030000020004" pitchFamily="2" charset="0"/>
              </a:rPr>
              <a:t>Reverse Engineering Cross-Border Transactions</a:t>
            </a:r>
          </a:p>
        </p:txBody>
      </p:sp>
      <p:sp>
        <p:nvSpPr>
          <p:cNvPr id="5" name="TextBox 4">
            <a:extLst>
              <a:ext uri="{FF2B5EF4-FFF2-40B4-BE49-F238E27FC236}">
                <a16:creationId xmlns:a16="http://schemas.microsoft.com/office/drawing/2014/main" id="{3744B79F-F00E-BBF1-CCD2-EDF9902E6EC4}"/>
              </a:ext>
            </a:extLst>
          </p:cNvPr>
          <p:cNvSpPr txBox="1"/>
          <p:nvPr/>
        </p:nvSpPr>
        <p:spPr>
          <a:xfrm>
            <a:off x="455833" y="-2572397"/>
            <a:ext cx="7801897" cy="400110"/>
          </a:xfrm>
          <a:prstGeom prst="rect">
            <a:avLst/>
          </a:prstGeom>
          <a:noFill/>
        </p:spPr>
        <p:txBody>
          <a:bodyPr wrap="square" rtlCol="0">
            <a:spAutoFit/>
          </a:bodyPr>
          <a:lstStyle/>
          <a:p>
            <a:r>
              <a:rPr lang="en-US" sz="2000" spc="200" dirty="0">
                <a:solidFill>
                  <a:schemeClr val="accent4"/>
                </a:solidFill>
                <a:latin typeface="DINPro-Regular" panose="02000503030000020004" pitchFamily="2" charset="0"/>
              </a:rPr>
              <a:t>KING COUNTY BAR ASSOCIATION  |  AVIATION SEMINAR</a:t>
            </a:r>
          </a:p>
        </p:txBody>
      </p:sp>
      <p:sp>
        <p:nvSpPr>
          <p:cNvPr id="6" name="TextBox 5">
            <a:extLst>
              <a:ext uri="{FF2B5EF4-FFF2-40B4-BE49-F238E27FC236}">
                <a16:creationId xmlns:a16="http://schemas.microsoft.com/office/drawing/2014/main" id="{C9976538-1AA2-7DE4-0517-B47B175D5AF9}"/>
              </a:ext>
            </a:extLst>
          </p:cNvPr>
          <p:cNvSpPr txBox="1"/>
          <p:nvPr/>
        </p:nvSpPr>
        <p:spPr>
          <a:xfrm>
            <a:off x="455833" y="-2241098"/>
            <a:ext cx="7801897" cy="369332"/>
          </a:xfrm>
          <a:prstGeom prst="rect">
            <a:avLst/>
          </a:prstGeom>
          <a:noFill/>
        </p:spPr>
        <p:txBody>
          <a:bodyPr wrap="square" rtlCol="0">
            <a:spAutoFit/>
          </a:bodyPr>
          <a:lstStyle/>
          <a:p>
            <a:r>
              <a:rPr lang="en-US" spc="200" dirty="0">
                <a:solidFill>
                  <a:srgbClr val="EDEDED"/>
                </a:solidFill>
                <a:latin typeface="DINPro-Regular" panose="02000503030000020004" pitchFamily="2" charset="0"/>
              </a:rPr>
              <a:t>October 7, 2025 |  Suncadia Report</a:t>
            </a:r>
          </a:p>
        </p:txBody>
      </p:sp>
      <p:sp>
        <p:nvSpPr>
          <p:cNvPr id="2" name="TextBox 1">
            <a:extLst>
              <a:ext uri="{FF2B5EF4-FFF2-40B4-BE49-F238E27FC236}">
                <a16:creationId xmlns:a16="http://schemas.microsoft.com/office/drawing/2014/main" id="{992F32E7-3A5D-724A-5467-C73B864558C5}"/>
              </a:ext>
            </a:extLst>
          </p:cNvPr>
          <p:cNvSpPr txBox="1"/>
          <p:nvPr/>
        </p:nvSpPr>
        <p:spPr>
          <a:xfrm>
            <a:off x="424301" y="1022206"/>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A Conversation</a:t>
            </a:r>
          </a:p>
        </p:txBody>
      </p:sp>
      <p:grpSp>
        <p:nvGrpSpPr>
          <p:cNvPr id="7" name="Group 6">
            <a:extLst>
              <a:ext uri="{FF2B5EF4-FFF2-40B4-BE49-F238E27FC236}">
                <a16:creationId xmlns:a16="http://schemas.microsoft.com/office/drawing/2014/main" id="{A99A697C-85ED-FE6B-E42F-76B9F318C4D2}"/>
              </a:ext>
            </a:extLst>
          </p:cNvPr>
          <p:cNvGrpSpPr/>
          <p:nvPr/>
        </p:nvGrpSpPr>
        <p:grpSpPr>
          <a:xfrm>
            <a:off x="0" y="1772116"/>
            <a:ext cx="12188952" cy="4849743"/>
            <a:chOff x="0" y="1784240"/>
            <a:chExt cx="12188952" cy="4849743"/>
          </a:xfrm>
        </p:grpSpPr>
        <p:grpSp>
          <p:nvGrpSpPr>
            <p:cNvPr id="8" name="Group 7">
              <a:extLst>
                <a:ext uri="{FF2B5EF4-FFF2-40B4-BE49-F238E27FC236}">
                  <a16:creationId xmlns:a16="http://schemas.microsoft.com/office/drawing/2014/main" id="{6FA4CFDE-991A-9869-3D98-72CFF1197621}"/>
                </a:ext>
              </a:extLst>
            </p:cNvPr>
            <p:cNvGrpSpPr/>
            <p:nvPr/>
          </p:nvGrpSpPr>
          <p:grpSpPr>
            <a:xfrm>
              <a:off x="0" y="1784240"/>
              <a:ext cx="12188952" cy="4849743"/>
              <a:chOff x="0" y="1784240"/>
              <a:chExt cx="12188952" cy="4849743"/>
            </a:xfrm>
          </p:grpSpPr>
          <p:sp>
            <p:nvSpPr>
              <p:cNvPr id="31" name="Freeform 30">
                <a:extLst>
                  <a:ext uri="{FF2B5EF4-FFF2-40B4-BE49-F238E27FC236}">
                    <a16:creationId xmlns:a16="http://schemas.microsoft.com/office/drawing/2014/main" id="{45E47C84-F5BA-204E-86E0-BBDEEE4FCB22}"/>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Box 31">
                <a:extLst>
                  <a:ext uri="{FF2B5EF4-FFF2-40B4-BE49-F238E27FC236}">
                    <a16:creationId xmlns:a16="http://schemas.microsoft.com/office/drawing/2014/main" id="{BFAED51A-D5D8-B960-DC23-BA326ED13395}"/>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CORE TRANSACTION</a:t>
                </a:r>
              </a:p>
            </p:txBody>
          </p:sp>
        </p:grpSp>
        <p:grpSp>
          <p:nvGrpSpPr>
            <p:cNvPr id="9" name="Group 8">
              <a:extLst>
                <a:ext uri="{FF2B5EF4-FFF2-40B4-BE49-F238E27FC236}">
                  <a16:creationId xmlns:a16="http://schemas.microsoft.com/office/drawing/2014/main" id="{18791609-7656-3F3C-E84A-24EE2FE9628B}"/>
                </a:ext>
              </a:extLst>
            </p:cNvPr>
            <p:cNvGrpSpPr/>
            <p:nvPr/>
          </p:nvGrpSpPr>
          <p:grpSpPr>
            <a:xfrm>
              <a:off x="477092" y="2685448"/>
              <a:ext cx="11178988" cy="1414914"/>
              <a:chOff x="477092" y="2685448"/>
              <a:chExt cx="11178988" cy="1414914"/>
            </a:xfrm>
          </p:grpSpPr>
          <p:grpSp>
            <p:nvGrpSpPr>
              <p:cNvPr id="10" name="Group 9">
                <a:extLst>
                  <a:ext uri="{FF2B5EF4-FFF2-40B4-BE49-F238E27FC236}">
                    <a16:creationId xmlns:a16="http://schemas.microsoft.com/office/drawing/2014/main" id="{B545009A-5896-D74A-7CFE-00AAB2400191}"/>
                  </a:ext>
                </a:extLst>
              </p:cNvPr>
              <p:cNvGrpSpPr/>
              <p:nvPr/>
            </p:nvGrpSpPr>
            <p:grpSpPr>
              <a:xfrm>
                <a:off x="477092" y="2980809"/>
                <a:ext cx="11178988" cy="722726"/>
                <a:chOff x="477092" y="2808760"/>
                <a:chExt cx="11178988" cy="722726"/>
              </a:xfrm>
            </p:grpSpPr>
            <p:grpSp>
              <p:nvGrpSpPr>
                <p:cNvPr id="15" name="Group 14">
                  <a:extLst>
                    <a:ext uri="{FF2B5EF4-FFF2-40B4-BE49-F238E27FC236}">
                      <a16:creationId xmlns:a16="http://schemas.microsoft.com/office/drawing/2014/main" id="{A5114E20-E7B7-C27C-78B6-C89E3BBC89F4}"/>
                    </a:ext>
                  </a:extLst>
                </p:cNvPr>
                <p:cNvGrpSpPr/>
                <p:nvPr/>
              </p:nvGrpSpPr>
              <p:grpSpPr>
                <a:xfrm>
                  <a:off x="477092" y="2808760"/>
                  <a:ext cx="2355755" cy="711951"/>
                  <a:chOff x="477092" y="2808760"/>
                  <a:chExt cx="2355755" cy="711951"/>
                </a:xfrm>
              </p:grpSpPr>
              <p:sp>
                <p:nvSpPr>
                  <p:cNvPr id="29" name="Parallelogram 28">
                    <a:extLst>
                      <a:ext uri="{FF2B5EF4-FFF2-40B4-BE49-F238E27FC236}">
                        <a16:creationId xmlns:a16="http://schemas.microsoft.com/office/drawing/2014/main" id="{938B1B30-85A6-6003-0638-03FB09CE8D7B}"/>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F85F724-3F56-4A90-8B0A-DACF745439D6}"/>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16" name="Group 15">
                  <a:extLst>
                    <a:ext uri="{FF2B5EF4-FFF2-40B4-BE49-F238E27FC236}">
                      <a16:creationId xmlns:a16="http://schemas.microsoft.com/office/drawing/2014/main" id="{773C53DA-2E0D-AFC3-3486-406E7A85F076}"/>
                    </a:ext>
                  </a:extLst>
                </p:cNvPr>
                <p:cNvGrpSpPr/>
                <p:nvPr/>
              </p:nvGrpSpPr>
              <p:grpSpPr>
                <a:xfrm>
                  <a:off x="3415356" y="2819535"/>
                  <a:ext cx="2355755" cy="711951"/>
                  <a:chOff x="3199743" y="2808760"/>
                  <a:chExt cx="2355755" cy="711951"/>
                </a:xfrm>
              </p:grpSpPr>
              <p:sp>
                <p:nvSpPr>
                  <p:cNvPr id="27" name="Parallelogram 26">
                    <a:extLst>
                      <a:ext uri="{FF2B5EF4-FFF2-40B4-BE49-F238E27FC236}">
                        <a16:creationId xmlns:a16="http://schemas.microsoft.com/office/drawing/2014/main" id="{F44526B4-7353-9C0C-0D24-943168B23FA5}"/>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3A649F1-968D-E807-8568-4D2B680C3972}"/>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17" name="Group 16">
                  <a:extLst>
                    <a:ext uri="{FF2B5EF4-FFF2-40B4-BE49-F238E27FC236}">
                      <a16:creationId xmlns:a16="http://schemas.microsoft.com/office/drawing/2014/main" id="{D496F30D-E614-24B9-E231-0F1DCF34C3AC}"/>
                    </a:ext>
                  </a:extLst>
                </p:cNvPr>
                <p:cNvGrpSpPr/>
                <p:nvPr/>
              </p:nvGrpSpPr>
              <p:grpSpPr>
                <a:xfrm>
                  <a:off x="6367116" y="2817473"/>
                  <a:ext cx="2355755" cy="711951"/>
                  <a:chOff x="5953217" y="2808760"/>
                  <a:chExt cx="2355755" cy="711951"/>
                </a:xfrm>
              </p:grpSpPr>
              <p:sp>
                <p:nvSpPr>
                  <p:cNvPr id="25" name="Parallelogram 24">
                    <a:extLst>
                      <a:ext uri="{FF2B5EF4-FFF2-40B4-BE49-F238E27FC236}">
                        <a16:creationId xmlns:a16="http://schemas.microsoft.com/office/drawing/2014/main" id="{CE7C7A5E-0721-8990-E1E8-41672F627D10}"/>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6ECBB18-E966-4B5D-6A49-E5728DEF2AAF}"/>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18" name="Group 17">
                  <a:extLst>
                    <a:ext uri="{FF2B5EF4-FFF2-40B4-BE49-F238E27FC236}">
                      <a16:creationId xmlns:a16="http://schemas.microsoft.com/office/drawing/2014/main" id="{E171D847-9A71-AE6D-8942-E3D44B730611}"/>
                    </a:ext>
                  </a:extLst>
                </p:cNvPr>
                <p:cNvGrpSpPr/>
                <p:nvPr/>
              </p:nvGrpSpPr>
              <p:grpSpPr>
                <a:xfrm>
                  <a:off x="9300325" y="2817473"/>
                  <a:ext cx="2355755" cy="711951"/>
                  <a:chOff x="8706691" y="2808760"/>
                  <a:chExt cx="2355755" cy="711951"/>
                </a:xfrm>
              </p:grpSpPr>
              <p:sp>
                <p:nvSpPr>
                  <p:cNvPr id="22" name="Parallelogram 21">
                    <a:extLst>
                      <a:ext uri="{FF2B5EF4-FFF2-40B4-BE49-F238E27FC236}">
                        <a16:creationId xmlns:a16="http://schemas.microsoft.com/office/drawing/2014/main" id="{2C609098-4462-F2E0-FB4C-9BE869E28044}"/>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F10322B-862D-3E7A-2411-597366558997}"/>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19" name="Straight Connector 18">
                  <a:extLst>
                    <a:ext uri="{FF2B5EF4-FFF2-40B4-BE49-F238E27FC236}">
                      <a16:creationId xmlns:a16="http://schemas.microsoft.com/office/drawing/2014/main" id="{EA725C94-BC70-8478-D033-9A27E8CB8E75}"/>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4C3182-4337-D803-8429-00D1D6422518}"/>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AE4EE9-26E1-02D6-194B-18BD39507EE0}"/>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0123670E-68E8-1154-FD5C-80A04ABE85FD}"/>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AD864D-EC39-89AC-F890-32FB14DA7D6E}"/>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403DCD-CDF6-C668-0EBE-8A87E4D05029}"/>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91A43204-C8B7-6E74-B515-EE730DCAFE54}"/>
              </a:ext>
            </a:extLst>
          </p:cNvPr>
          <p:cNvGrpSpPr/>
          <p:nvPr/>
        </p:nvGrpSpPr>
        <p:grpSpPr>
          <a:xfrm>
            <a:off x="0" y="2296391"/>
            <a:ext cx="12188952" cy="4849743"/>
            <a:chOff x="0" y="2289984"/>
            <a:chExt cx="12188952" cy="4849743"/>
          </a:xfrm>
        </p:grpSpPr>
        <p:grpSp>
          <p:nvGrpSpPr>
            <p:cNvPr id="34" name="Group 33">
              <a:extLst>
                <a:ext uri="{FF2B5EF4-FFF2-40B4-BE49-F238E27FC236}">
                  <a16:creationId xmlns:a16="http://schemas.microsoft.com/office/drawing/2014/main" id="{0E788282-6FB8-38AC-6DC7-1413BAA55F89}"/>
                </a:ext>
              </a:extLst>
            </p:cNvPr>
            <p:cNvGrpSpPr/>
            <p:nvPr/>
          </p:nvGrpSpPr>
          <p:grpSpPr>
            <a:xfrm>
              <a:off x="0" y="2289984"/>
              <a:ext cx="12188952" cy="4849743"/>
              <a:chOff x="0" y="4439491"/>
              <a:chExt cx="12188952" cy="4849743"/>
            </a:xfrm>
          </p:grpSpPr>
          <p:sp>
            <p:nvSpPr>
              <p:cNvPr id="51" name="Freeform 50">
                <a:extLst>
                  <a:ext uri="{FF2B5EF4-FFF2-40B4-BE49-F238E27FC236}">
                    <a16:creationId xmlns:a16="http://schemas.microsoft.com/office/drawing/2014/main" id="{D21E66C8-5E47-007E-C272-D088C4DCCF19}"/>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Box 51">
                <a:extLst>
                  <a:ext uri="{FF2B5EF4-FFF2-40B4-BE49-F238E27FC236}">
                    <a16:creationId xmlns:a16="http://schemas.microsoft.com/office/drawing/2014/main" id="{BC247E27-3C80-5192-6D57-5BF9FA6E8CEF}"/>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35" name="Group 34">
              <a:extLst>
                <a:ext uri="{FF2B5EF4-FFF2-40B4-BE49-F238E27FC236}">
                  <a16:creationId xmlns:a16="http://schemas.microsoft.com/office/drawing/2014/main" id="{8D7232D2-8B95-225F-5981-0A0CE22F49A8}"/>
                </a:ext>
              </a:extLst>
            </p:cNvPr>
            <p:cNvGrpSpPr/>
            <p:nvPr/>
          </p:nvGrpSpPr>
          <p:grpSpPr>
            <a:xfrm>
              <a:off x="477092" y="3314979"/>
              <a:ext cx="11388812" cy="1414914"/>
              <a:chOff x="477092" y="3314979"/>
              <a:chExt cx="11388812" cy="1414914"/>
            </a:xfrm>
          </p:grpSpPr>
          <p:cxnSp>
            <p:nvCxnSpPr>
              <p:cNvPr id="36" name="Straight Connector 35">
                <a:extLst>
                  <a:ext uri="{FF2B5EF4-FFF2-40B4-BE49-F238E27FC236}">
                    <a16:creationId xmlns:a16="http://schemas.microsoft.com/office/drawing/2014/main" id="{9B90565D-84C4-5FC1-B5CC-FDF6D7CA7F26}"/>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37" name="Parallelogram 36">
                <a:extLst>
                  <a:ext uri="{FF2B5EF4-FFF2-40B4-BE49-F238E27FC236}">
                    <a16:creationId xmlns:a16="http://schemas.microsoft.com/office/drawing/2014/main" id="{7ED532BA-36A4-3369-7586-02E45CF23ACF}"/>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5743A46-0D4C-ED51-9255-74F31D8561AC}"/>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39" name="Straight Connector 38">
                <a:extLst>
                  <a:ext uri="{FF2B5EF4-FFF2-40B4-BE49-F238E27FC236}">
                    <a16:creationId xmlns:a16="http://schemas.microsoft.com/office/drawing/2014/main" id="{04ECB808-EA57-D869-E68C-591B2E3EB573}"/>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D67F3B-B844-F00D-8AB8-3BF110245BDF}"/>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41" name="Parallelogram 40">
                <a:extLst>
                  <a:ext uri="{FF2B5EF4-FFF2-40B4-BE49-F238E27FC236}">
                    <a16:creationId xmlns:a16="http://schemas.microsoft.com/office/drawing/2014/main" id="{9C5FF319-B087-9B31-B30E-9026E93866AC}"/>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8E537E9-D3EF-AB2F-00C6-68792384A6B1}"/>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44" name="Parallelogram 43">
                <a:extLst>
                  <a:ext uri="{FF2B5EF4-FFF2-40B4-BE49-F238E27FC236}">
                    <a16:creationId xmlns:a16="http://schemas.microsoft.com/office/drawing/2014/main" id="{03C127B6-46ED-EB71-E718-CAF5D9E7B649}"/>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0F549D8-7C52-88A7-55C6-807069029FA4}"/>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46" name="Straight Connector 45">
                <a:extLst>
                  <a:ext uri="{FF2B5EF4-FFF2-40B4-BE49-F238E27FC236}">
                    <a16:creationId xmlns:a16="http://schemas.microsoft.com/office/drawing/2014/main" id="{FEA3F011-4927-1C93-568C-593DCC4A91FA}"/>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69CDAA-536B-D09C-F63D-457F0EF97AC0}"/>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B23786DA-972B-9AFB-D499-3C0838453722}"/>
              </a:ext>
            </a:extLst>
          </p:cNvPr>
          <p:cNvGrpSpPr/>
          <p:nvPr/>
        </p:nvGrpSpPr>
        <p:grpSpPr>
          <a:xfrm>
            <a:off x="0" y="5328408"/>
            <a:ext cx="12188952" cy="4849743"/>
            <a:chOff x="0" y="2813853"/>
            <a:chExt cx="12188952" cy="4849743"/>
          </a:xfrm>
        </p:grpSpPr>
        <p:grpSp>
          <p:nvGrpSpPr>
            <p:cNvPr id="54" name="Group 53">
              <a:extLst>
                <a:ext uri="{FF2B5EF4-FFF2-40B4-BE49-F238E27FC236}">
                  <a16:creationId xmlns:a16="http://schemas.microsoft.com/office/drawing/2014/main" id="{8568DDDD-935E-C0DA-D5D9-BDB8581A0880}"/>
                </a:ext>
              </a:extLst>
            </p:cNvPr>
            <p:cNvGrpSpPr/>
            <p:nvPr/>
          </p:nvGrpSpPr>
          <p:grpSpPr>
            <a:xfrm>
              <a:off x="0" y="2813853"/>
              <a:ext cx="12188952" cy="4849743"/>
              <a:chOff x="0" y="5111166"/>
              <a:chExt cx="12188952" cy="4849743"/>
            </a:xfrm>
          </p:grpSpPr>
          <p:sp>
            <p:nvSpPr>
              <p:cNvPr id="137" name="Freeform 136">
                <a:extLst>
                  <a:ext uri="{FF2B5EF4-FFF2-40B4-BE49-F238E27FC236}">
                    <a16:creationId xmlns:a16="http://schemas.microsoft.com/office/drawing/2014/main" id="{F0219577-740B-DDF3-84D2-BE019CEB0EB9}"/>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8" name="TextBox 137">
                <a:extLst>
                  <a:ext uri="{FF2B5EF4-FFF2-40B4-BE49-F238E27FC236}">
                    <a16:creationId xmlns:a16="http://schemas.microsoft.com/office/drawing/2014/main" id="{EF958D6A-3CBB-4646-A715-56BDEBAE01E7}"/>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55" name="Group 54">
              <a:extLst>
                <a:ext uri="{FF2B5EF4-FFF2-40B4-BE49-F238E27FC236}">
                  <a16:creationId xmlns:a16="http://schemas.microsoft.com/office/drawing/2014/main" id="{8F3613DE-D457-E895-C447-251E1DBE81C6}"/>
                </a:ext>
              </a:extLst>
            </p:cNvPr>
            <p:cNvGrpSpPr/>
            <p:nvPr/>
          </p:nvGrpSpPr>
          <p:grpSpPr>
            <a:xfrm>
              <a:off x="398505" y="3789680"/>
              <a:ext cx="11372434" cy="1414914"/>
              <a:chOff x="398505" y="3789680"/>
              <a:chExt cx="11372434" cy="1414914"/>
            </a:xfrm>
          </p:grpSpPr>
          <p:sp>
            <p:nvSpPr>
              <p:cNvPr id="56" name="Parallelogram 55">
                <a:extLst>
                  <a:ext uri="{FF2B5EF4-FFF2-40B4-BE49-F238E27FC236}">
                    <a16:creationId xmlns:a16="http://schemas.microsoft.com/office/drawing/2014/main" id="{11037C04-7FD5-3C38-3B56-47BCFEE46D68}"/>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0125E78-69F3-03EE-C189-BCCB400FD772}"/>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58" name="Straight Connector 57">
                <a:extLst>
                  <a:ext uri="{FF2B5EF4-FFF2-40B4-BE49-F238E27FC236}">
                    <a16:creationId xmlns:a16="http://schemas.microsoft.com/office/drawing/2014/main" id="{008839BD-16F9-C3FB-F768-A195C893DE73}"/>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1E75BCD-6E1A-B615-A8C0-9011D057BD8C}"/>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0" name="Parallelogram 59">
                <a:extLst>
                  <a:ext uri="{FF2B5EF4-FFF2-40B4-BE49-F238E27FC236}">
                    <a16:creationId xmlns:a16="http://schemas.microsoft.com/office/drawing/2014/main" id="{17A35BDB-B5F6-89D4-0BCC-78A2C539D852}"/>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4CCD029E-CE03-D046-D78A-6EB5E4843450}"/>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62" name="Straight Connector 61">
                <a:extLst>
                  <a:ext uri="{FF2B5EF4-FFF2-40B4-BE49-F238E27FC236}">
                    <a16:creationId xmlns:a16="http://schemas.microsoft.com/office/drawing/2014/main" id="{1E70FC78-085A-335A-EB56-D49B92D22FB2}"/>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6FECBD7-F223-E0D0-8D24-728C06BD9B4A}"/>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4" name="Parallelogram 63">
                <a:extLst>
                  <a:ext uri="{FF2B5EF4-FFF2-40B4-BE49-F238E27FC236}">
                    <a16:creationId xmlns:a16="http://schemas.microsoft.com/office/drawing/2014/main" id="{58FC49AF-FF37-3D84-5AE8-D67357175761}"/>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E45751E5-45FE-A7D9-3F99-F8B479482220}"/>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133" name="Straight Connector 132">
                <a:extLst>
                  <a:ext uri="{FF2B5EF4-FFF2-40B4-BE49-F238E27FC236}">
                    <a16:creationId xmlns:a16="http://schemas.microsoft.com/office/drawing/2014/main" id="{CBAB40CE-7F24-DC6C-25F2-4FA943D9933B}"/>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6AF26B9-6D4C-ACB0-0D3D-B8A7F81A112F}"/>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5" name="Parallelogram 134">
                <a:extLst>
                  <a:ext uri="{FF2B5EF4-FFF2-40B4-BE49-F238E27FC236}">
                    <a16:creationId xmlns:a16="http://schemas.microsoft.com/office/drawing/2014/main" id="{5EB26854-E2DD-DED7-69FE-CC32215FADD4}"/>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FBA7BCC-1552-26C8-4BC5-56921D34E333}"/>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139" name="Group 138">
            <a:extLst>
              <a:ext uri="{FF2B5EF4-FFF2-40B4-BE49-F238E27FC236}">
                <a16:creationId xmlns:a16="http://schemas.microsoft.com/office/drawing/2014/main" id="{B552D573-7D5E-7D12-E6AC-CDA8B2A5580F}"/>
              </a:ext>
            </a:extLst>
          </p:cNvPr>
          <p:cNvGrpSpPr/>
          <p:nvPr/>
        </p:nvGrpSpPr>
        <p:grpSpPr>
          <a:xfrm>
            <a:off x="-1" y="5882663"/>
            <a:ext cx="12188952" cy="4849743"/>
            <a:chOff x="-1" y="3330056"/>
            <a:chExt cx="12188952" cy="4849743"/>
          </a:xfrm>
        </p:grpSpPr>
        <p:grpSp>
          <p:nvGrpSpPr>
            <p:cNvPr id="140" name="Group 139">
              <a:extLst>
                <a:ext uri="{FF2B5EF4-FFF2-40B4-BE49-F238E27FC236}">
                  <a16:creationId xmlns:a16="http://schemas.microsoft.com/office/drawing/2014/main" id="{709CA4C0-4C63-1806-C658-F3EB2B71EA51}"/>
                </a:ext>
              </a:extLst>
            </p:cNvPr>
            <p:cNvGrpSpPr/>
            <p:nvPr/>
          </p:nvGrpSpPr>
          <p:grpSpPr>
            <a:xfrm>
              <a:off x="-1" y="3330056"/>
              <a:ext cx="12188952" cy="4849743"/>
              <a:chOff x="-1" y="5827497"/>
              <a:chExt cx="12188952" cy="4849743"/>
            </a:xfrm>
          </p:grpSpPr>
          <p:sp>
            <p:nvSpPr>
              <p:cNvPr id="144" name="Freeform 143">
                <a:extLst>
                  <a:ext uri="{FF2B5EF4-FFF2-40B4-BE49-F238E27FC236}">
                    <a16:creationId xmlns:a16="http://schemas.microsoft.com/office/drawing/2014/main" id="{F2B33BE5-BFE3-0681-4172-19BE04FA8567}"/>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TextBox 144">
                <a:extLst>
                  <a:ext uri="{FF2B5EF4-FFF2-40B4-BE49-F238E27FC236}">
                    <a16:creationId xmlns:a16="http://schemas.microsoft.com/office/drawing/2014/main" id="{177859A2-BD76-3954-9F46-31EA2DC9004F}"/>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141" name="Group 140">
              <a:extLst>
                <a:ext uri="{FF2B5EF4-FFF2-40B4-BE49-F238E27FC236}">
                  <a16:creationId xmlns:a16="http://schemas.microsoft.com/office/drawing/2014/main" id="{A06B90BB-7219-E787-3AC3-3C36EE0A5A78}"/>
                </a:ext>
              </a:extLst>
            </p:cNvPr>
            <p:cNvGrpSpPr/>
            <p:nvPr/>
          </p:nvGrpSpPr>
          <p:grpSpPr>
            <a:xfrm>
              <a:off x="395873" y="4365821"/>
              <a:ext cx="8916569" cy="2230836"/>
              <a:chOff x="395873" y="4365821"/>
              <a:chExt cx="8916569" cy="2230836"/>
            </a:xfrm>
          </p:grpSpPr>
          <p:sp>
            <p:nvSpPr>
              <p:cNvPr id="142" name="TextBox 141">
                <a:extLst>
                  <a:ext uri="{FF2B5EF4-FFF2-40B4-BE49-F238E27FC236}">
                    <a16:creationId xmlns:a16="http://schemas.microsoft.com/office/drawing/2014/main" id="{49E1D9EC-D5B0-6DC0-7954-56081E8365CA}"/>
                  </a:ext>
                </a:extLst>
              </p:cNvPr>
              <p:cNvSpPr txBox="1"/>
              <p:nvPr/>
            </p:nvSpPr>
            <p:spPr>
              <a:xfrm>
                <a:off x="395873" y="4365821"/>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143" name="TextBox 142">
                <a:extLst>
                  <a:ext uri="{FF2B5EF4-FFF2-40B4-BE49-F238E27FC236}">
                    <a16:creationId xmlns:a16="http://schemas.microsoft.com/office/drawing/2014/main" id="{E9B8018F-5E3C-8738-8F7E-B246A1E3FFD3}"/>
                  </a:ext>
                </a:extLst>
              </p:cNvPr>
              <p:cNvSpPr txBox="1"/>
              <p:nvPr/>
            </p:nvSpPr>
            <p:spPr>
              <a:xfrm>
                <a:off x="395873" y="4965441"/>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131" name="TextBox 130">
            <a:extLst>
              <a:ext uri="{FF2B5EF4-FFF2-40B4-BE49-F238E27FC236}">
                <a16:creationId xmlns:a16="http://schemas.microsoft.com/office/drawing/2014/main" id="{209288F8-BDCE-30A4-BECB-55BEC70423BF}"/>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Tree>
    <p:extLst>
      <p:ext uri="{BB962C8B-B14F-4D97-AF65-F5344CB8AC3E}">
        <p14:creationId xmlns:p14="http://schemas.microsoft.com/office/powerpoint/2010/main" val="87015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Clouds in the sky above the clouds&#10;&#10;Description automatically generated">
            <a:extLst>
              <a:ext uri="{FF2B5EF4-FFF2-40B4-BE49-F238E27FC236}">
                <a16:creationId xmlns:a16="http://schemas.microsoft.com/office/drawing/2014/main" id="{093E47E1-8AD6-9E12-B9C6-26AB51069C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7896" y="6894155"/>
            <a:ext cx="11740442" cy="7818005"/>
          </a:xfrm>
          <a:prstGeom prst="rect">
            <a:avLst/>
          </a:prstGeom>
        </p:spPr>
      </p:pic>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4"/>
          <a:stretch>
            <a:fillRect/>
          </a:stretch>
        </p:blipFill>
        <p:spPr>
          <a:xfrm>
            <a:off x="455833" y="279641"/>
            <a:ext cx="3569110" cy="706411"/>
          </a:xfrm>
          <a:prstGeom prst="rect">
            <a:avLst/>
          </a:prstGeom>
        </p:spPr>
      </p:pic>
      <p:sp>
        <p:nvSpPr>
          <p:cNvPr id="4" name="TextBox 3">
            <a:extLst>
              <a:ext uri="{FF2B5EF4-FFF2-40B4-BE49-F238E27FC236}">
                <a16:creationId xmlns:a16="http://schemas.microsoft.com/office/drawing/2014/main" id="{3B6CD8F6-A775-F46B-9381-7070F419463E}"/>
              </a:ext>
            </a:extLst>
          </p:cNvPr>
          <p:cNvSpPr txBox="1"/>
          <p:nvPr/>
        </p:nvSpPr>
        <p:spPr>
          <a:xfrm>
            <a:off x="395873" y="-4090399"/>
            <a:ext cx="8916569" cy="1754326"/>
          </a:xfrm>
          <a:prstGeom prst="rect">
            <a:avLst/>
          </a:prstGeom>
          <a:noFill/>
        </p:spPr>
        <p:txBody>
          <a:bodyPr wrap="square" rtlCol="0">
            <a:spAutoFit/>
          </a:bodyPr>
          <a:lstStyle/>
          <a:p>
            <a:r>
              <a:rPr lang="en-US" sz="5400" b="1" dirty="0">
                <a:solidFill>
                  <a:srgbClr val="EDEDED"/>
                </a:solidFill>
                <a:latin typeface="DINPro-Bold" panose="02000503030000020004" pitchFamily="2" charset="0"/>
              </a:rPr>
              <a:t>Reverse Engineering Cross-Border Transactions</a:t>
            </a:r>
          </a:p>
        </p:txBody>
      </p:sp>
      <p:sp>
        <p:nvSpPr>
          <p:cNvPr id="5" name="TextBox 4">
            <a:extLst>
              <a:ext uri="{FF2B5EF4-FFF2-40B4-BE49-F238E27FC236}">
                <a16:creationId xmlns:a16="http://schemas.microsoft.com/office/drawing/2014/main" id="{3744B79F-F00E-BBF1-CCD2-EDF9902E6EC4}"/>
              </a:ext>
            </a:extLst>
          </p:cNvPr>
          <p:cNvSpPr txBox="1"/>
          <p:nvPr/>
        </p:nvSpPr>
        <p:spPr>
          <a:xfrm>
            <a:off x="455833" y="-2572397"/>
            <a:ext cx="7801897" cy="400110"/>
          </a:xfrm>
          <a:prstGeom prst="rect">
            <a:avLst/>
          </a:prstGeom>
          <a:noFill/>
        </p:spPr>
        <p:txBody>
          <a:bodyPr wrap="square" rtlCol="0">
            <a:spAutoFit/>
          </a:bodyPr>
          <a:lstStyle/>
          <a:p>
            <a:r>
              <a:rPr lang="en-US" sz="2000" spc="200" dirty="0">
                <a:solidFill>
                  <a:schemeClr val="accent4"/>
                </a:solidFill>
                <a:latin typeface="DINPro-Regular" panose="02000503030000020004" pitchFamily="2" charset="0"/>
              </a:rPr>
              <a:t>KING COUNTY BAR ASSOCIATION  |  AVIATION SEMINAR</a:t>
            </a:r>
          </a:p>
        </p:txBody>
      </p:sp>
      <p:sp>
        <p:nvSpPr>
          <p:cNvPr id="6" name="TextBox 5">
            <a:extLst>
              <a:ext uri="{FF2B5EF4-FFF2-40B4-BE49-F238E27FC236}">
                <a16:creationId xmlns:a16="http://schemas.microsoft.com/office/drawing/2014/main" id="{C9976538-1AA2-7DE4-0517-B47B175D5AF9}"/>
              </a:ext>
            </a:extLst>
          </p:cNvPr>
          <p:cNvSpPr txBox="1"/>
          <p:nvPr/>
        </p:nvSpPr>
        <p:spPr>
          <a:xfrm>
            <a:off x="455833" y="-2241098"/>
            <a:ext cx="7801897" cy="369332"/>
          </a:xfrm>
          <a:prstGeom prst="rect">
            <a:avLst/>
          </a:prstGeom>
          <a:noFill/>
        </p:spPr>
        <p:txBody>
          <a:bodyPr wrap="square" rtlCol="0">
            <a:spAutoFit/>
          </a:bodyPr>
          <a:lstStyle/>
          <a:p>
            <a:r>
              <a:rPr lang="en-US" spc="200" dirty="0">
                <a:solidFill>
                  <a:srgbClr val="EDEDED"/>
                </a:solidFill>
                <a:latin typeface="DINPro-Regular" panose="02000503030000020004" pitchFamily="2" charset="0"/>
              </a:rPr>
              <a:t>October 7, 2025 |  Suncadia Report</a:t>
            </a:r>
          </a:p>
        </p:txBody>
      </p:sp>
      <p:sp>
        <p:nvSpPr>
          <p:cNvPr id="2" name="TextBox 1">
            <a:extLst>
              <a:ext uri="{FF2B5EF4-FFF2-40B4-BE49-F238E27FC236}">
                <a16:creationId xmlns:a16="http://schemas.microsoft.com/office/drawing/2014/main" id="{992F32E7-3A5D-724A-5467-C73B864558C5}"/>
              </a:ext>
            </a:extLst>
          </p:cNvPr>
          <p:cNvSpPr txBox="1"/>
          <p:nvPr/>
        </p:nvSpPr>
        <p:spPr>
          <a:xfrm>
            <a:off x="424301" y="1022206"/>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A Conversation</a:t>
            </a:r>
          </a:p>
        </p:txBody>
      </p:sp>
      <p:grpSp>
        <p:nvGrpSpPr>
          <p:cNvPr id="7" name="Group 6">
            <a:extLst>
              <a:ext uri="{FF2B5EF4-FFF2-40B4-BE49-F238E27FC236}">
                <a16:creationId xmlns:a16="http://schemas.microsoft.com/office/drawing/2014/main" id="{6963932A-5071-09D0-ECF0-61A096C2D7F6}"/>
              </a:ext>
            </a:extLst>
          </p:cNvPr>
          <p:cNvGrpSpPr/>
          <p:nvPr/>
        </p:nvGrpSpPr>
        <p:grpSpPr>
          <a:xfrm>
            <a:off x="0" y="1772116"/>
            <a:ext cx="12188952" cy="4849743"/>
            <a:chOff x="0" y="1784240"/>
            <a:chExt cx="12188952" cy="4849743"/>
          </a:xfrm>
        </p:grpSpPr>
        <p:grpSp>
          <p:nvGrpSpPr>
            <p:cNvPr id="8" name="Group 7">
              <a:extLst>
                <a:ext uri="{FF2B5EF4-FFF2-40B4-BE49-F238E27FC236}">
                  <a16:creationId xmlns:a16="http://schemas.microsoft.com/office/drawing/2014/main" id="{F1DFBD8D-2CA4-DC2C-0D5C-462E3F60071F}"/>
                </a:ext>
              </a:extLst>
            </p:cNvPr>
            <p:cNvGrpSpPr/>
            <p:nvPr/>
          </p:nvGrpSpPr>
          <p:grpSpPr>
            <a:xfrm>
              <a:off x="0" y="1784240"/>
              <a:ext cx="12188952" cy="4849743"/>
              <a:chOff x="0" y="1784240"/>
              <a:chExt cx="12188952" cy="4849743"/>
            </a:xfrm>
          </p:grpSpPr>
          <p:sp>
            <p:nvSpPr>
              <p:cNvPr id="31" name="Freeform 30">
                <a:extLst>
                  <a:ext uri="{FF2B5EF4-FFF2-40B4-BE49-F238E27FC236}">
                    <a16:creationId xmlns:a16="http://schemas.microsoft.com/office/drawing/2014/main" id="{7C14D309-A467-D5DC-F327-A13CA219E622}"/>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Box 31">
                <a:extLst>
                  <a:ext uri="{FF2B5EF4-FFF2-40B4-BE49-F238E27FC236}">
                    <a16:creationId xmlns:a16="http://schemas.microsoft.com/office/drawing/2014/main" id="{266A4B82-AE5C-6CCF-CE87-CDA53E4133DB}"/>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CORE TRANSACTION</a:t>
                </a:r>
              </a:p>
            </p:txBody>
          </p:sp>
        </p:grpSp>
        <p:grpSp>
          <p:nvGrpSpPr>
            <p:cNvPr id="9" name="Group 8">
              <a:extLst>
                <a:ext uri="{FF2B5EF4-FFF2-40B4-BE49-F238E27FC236}">
                  <a16:creationId xmlns:a16="http://schemas.microsoft.com/office/drawing/2014/main" id="{06E1BD36-EC20-B484-4E97-D9AB6B8800F6}"/>
                </a:ext>
              </a:extLst>
            </p:cNvPr>
            <p:cNvGrpSpPr/>
            <p:nvPr/>
          </p:nvGrpSpPr>
          <p:grpSpPr>
            <a:xfrm>
              <a:off x="477092" y="2685448"/>
              <a:ext cx="11178988" cy="1414914"/>
              <a:chOff x="477092" y="2685448"/>
              <a:chExt cx="11178988" cy="1414914"/>
            </a:xfrm>
          </p:grpSpPr>
          <p:grpSp>
            <p:nvGrpSpPr>
              <p:cNvPr id="10" name="Group 9">
                <a:extLst>
                  <a:ext uri="{FF2B5EF4-FFF2-40B4-BE49-F238E27FC236}">
                    <a16:creationId xmlns:a16="http://schemas.microsoft.com/office/drawing/2014/main" id="{7401D93D-673E-750C-9861-119E7EB677F3}"/>
                  </a:ext>
                </a:extLst>
              </p:cNvPr>
              <p:cNvGrpSpPr/>
              <p:nvPr/>
            </p:nvGrpSpPr>
            <p:grpSpPr>
              <a:xfrm>
                <a:off x="477092" y="2980809"/>
                <a:ext cx="11178988" cy="722726"/>
                <a:chOff x="477092" y="2808760"/>
                <a:chExt cx="11178988" cy="722726"/>
              </a:xfrm>
            </p:grpSpPr>
            <p:grpSp>
              <p:nvGrpSpPr>
                <p:cNvPr id="15" name="Group 14">
                  <a:extLst>
                    <a:ext uri="{FF2B5EF4-FFF2-40B4-BE49-F238E27FC236}">
                      <a16:creationId xmlns:a16="http://schemas.microsoft.com/office/drawing/2014/main" id="{4FA4DC4A-080D-B08D-6E5B-72DD7F4220CF}"/>
                    </a:ext>
                  </a:extLst>
                </p:cNvPr>
                <p:cNvGrpSpPr/>
                <p:nvPr/>
              </p:nvGrpSpPr>
              <p:grpSpPr>
                <a:xfrm>
                  <a:off x="477092" y="2808760"/>
                  <a:ext cx="2355755" cy="711951"/>
                  <a:chOff x="477092" y="2808760"/>
                  <a:chExt cx="2355755" cy="711951"/>
                </a:xfrm>
              </p:grpSpPr>
              <p:sp>
                <p:nvSpPr>
                  <p:cNvPr id="29" name="Parallelogram 28">
                    <a:extLst>
                      <a:ext uri="{FF2B5EF4-FFF2-40B4-BE49-F238E27FC236}">
                        <a16:creationId xmlns:a16="http://schemas.microsoft.com/office/drawing/2014/main" id="{07FEACC8-EB42-5EF7-8380-028354821512}"/>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594543B-30D8-4802-4770-882F80F5EEE8}"/>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16" name="Group 15">
                  <a:extLst>
                    <a:ext uri="{FF2B5EF4-FFF2-40B4-BE49-F238E27FC236}">
                      <a16:creationId xmlns:a16="http://schemas.microsoft.com/office/drawing/2014/main" id="{427F654A-4CA2-7C44-F172-D66A5D13E953}"/>
                    </a:ext>
                  </a:extLst>
                </p:cNvPr>
                <p:cNvGrpSpPr/>
                <p:nvPr/>
              </p:nvGrpSpPr>
              <p:grpSpPr>
                <a:xfrm>
                  <a:off x="3415356" y="2819535"/>
                  <a:ext cx="2355755" cy="711951"/>
                  <a:chOff x="3199743" y="2808760"/>
                  <a:chExt cx="2355755" cy="711951"/>
                </a:xfrm>
              </p:grpSpPr>
              <p:sp>
                <p:nvSpPr>
                  <p:cNvPr id="27" name="Parallelogram 26">
                    <a:extLst>
                      <a:ext uri="{FF2B5EF4-FFF2-40B4-BE49-F238E27FC236}">
                        <a16:creationId xmlns:a16="http://schemas.microsoft.com/office/drawing/2014/main" id="{79073CAE-587D-DD9A-9D24-BC139FD7DE7C}"/>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AFBEA7C-7EA9-D6C9-ACC5-57ACD3E2B844}"/>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17" name="Group 16">
                  <a:extLst>
                    <a:ext uri="{FF2B5EF4-FFF2-40B4-BE49-F238E27FC236}">
                      <a16:creationId xmlns:a16="http://schemas.microsoft.com/office/drawing/2014/main" id="{75222FCA-F4FC-7BEE-C41C-AF02902C59EC}"/>
                    </a:ext>
                  </a:extLst>
                </p:cNvPr>
                <p:cNvGrpSpPr/>
                <p:nvPr/>
              </p:nvGrpSpPr>
              <p:grpSpPr>
                <a:xfrm>
                  <a:off x="6367116" y="2817473"/>
                  <a:ext cx="2355755" cy="711951"/>
                  <a:chOff x="5953217" y="2808760"/>
                  <a:chExt cx="2355755" cy="711951"/>
                </a:xfrm>
              </p:grpSpPr>
              <p:sp>
                <p:nvSpPr>
                  <p:cNvPr id="25" name="Parallelogram 24">
                    <a:extLst>
                      <a:ext uri="{FF2B5EF4-FFF2-40B4-BE49-F238E27FC236}">
                        <a16:creationId xmlns:a16="http://schemas.microsoft.com/office/drawing/2014/main" id="{F2E983B2-A904-AB1F-DD8C-7623CC84F7DE}"/>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F063B8C-95F6-B136-5499-DA0AD3C0F9D0}"/>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18" name="Group 17">
                  <a:extLst>
                    <a:ext uri="{FF2B5EF4-FFF2-40B4-BE49-F238E27FC236}">
                      <a16:creationId xmlns:a16="http://schemas.microsoft.com/office/drawing/2014/main" id="{D637F1EB-C0FD-F14E-65E7-399E341642BC}"/>
                    </a:ext>
                  </a:extLst>
                </p:cNvPr>
                <p:cNvGrpSpPr/>
                <p:nvPr/>
              </p:nvGrpSpPr>
              <p:grpSpPr>
                <a:xfrm>
                  <a:off x="9300325" y="2817473"/>
                  <a:ext cx="2355755" cy="711951"/>
                  <a:chOff x="8706691" y="2808760"/>
                  <a:chExt cx="2355755" cy="711951"/>
                </a:xfrm>
              </p:grpSpPr>
              <p:sp>
                <p:nvSpPr>
                  <p:cNvPr id="22" name="Parallelogram 21">
                    <a:extLst>
                      <a:ext uri="{FF2B5EF4-FFF2-40B4-BE49-F238E27FC236}">
                        <a16:creationId xmlns:a16="http://schemas.microsoft.com/office/drawing/2014/main" id="{70A6D942-E93E-BA00-DBD1-E6F7938556EC}"/>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A6D73C5-7C8C-AA11-95DA-3A6FE6125891}"/>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19" name="Straight Connector 18">
                  <a:extLst>
                    <a:ext uri="{FF2B5EF4-FFF2-40B4-BE49-F238E27FC236}">
                      <a16:creationId xmlns:a16="http://schemas.microsoft.com/office/drawing/2014/main" id="{7B5DEC50-CE0B-97F7-0FA3-0AF24DA1201B}"/>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A368473-8F9A-7A89-1A5E-C848476A1A00}"/>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C6CB48-8141-2990-8888-5871FB211441}"/>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6D74EB12-1053-EC88-0586-4BC578975671}"/>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ADFD94-8D1A-6D0F-694F-7D50ECEFABDB}"/>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E7FD89-1999-7BBF-94C4-9D5BD7B54E80}"/>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AE5657FA-751F-7928-508B-A0E0708FBADC}"/>
              </a:ext>
            </a:extLst>
          </p:cNvPr>
          <p:cNvGrpSpPr/>
          <p:nvPr/>
        </p:nvGrpSpPr>
        <p:grpSpPr>
          <a:xfrm>
            <a:off x="0" y="2296391"/>
            <a:ext cx="12188952" cy="4849743"/>
            <a:chOff x="0" y="2289984"/>
            <a:chExt cx="12188952" cy="4849743"/>
          </a:xfrm>
        </p:grpSpPr>
        <p:grpSp>
          <p:nvGrpSpPr>
            <p:cNvPr id="34" name="Group 33">
              <a:extLst>
                <a:ext uri="{FF2B5EF4-FFF2-40B4-BE49-F238E27FC236}">
                  <a16:creationId xmlns:a16="http://schemas.microsoft.com/office/drawing/2014/main" id="{6A8E2086-99B9-9BE7-7525-B49948DE8A36}"/>
                </a:ext>
              </a:extLst>
            </p:cNvPr>
            <p:cNvGrpSpPr/>
            <p:nvPr/>
          </p:nvGrpSpPr>
          <p:grpSpPr>
            <a:xfrm>
              <a:off x="0" y="2289984"/>
              <a:ext cx="12188952" cy="4849743"/>
              <a:chOff x="0" y="4439491"/>
              <a:chExt cx="12188952" cy="4849743"/>
            </a:xfrm>
          </p:grpSpPr>
          <p:sp>
            <p:nvSpPr>
              <p:cNvPr id="51" name="Freeform 50">
                <a:extLst>
                  <a:ext uri="{FF2B5EF4-FFF2-40B4-BE49-F238E27FC236}">
                    <a16:creationId xmlns:a16="http://schemas.microsoft.com/office/drawing/2014/main" id="{7AA32320-CC08-A087-498B-AB8B29E11572}"/>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Box 51">
                <a:extLst>
                  <a:ext uri="{FF2B5EF4-FFF2-40B4-BE49-F238E27FC236}">
                    <a16:creationId xmlns:a16="http://schemas.microsoft.com/office/drawing/2014/main" id="{0EA62786-31F4-E514-24C6-D33FA5A56133}"/>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35" name="Group 34">
              <a:extLst>
                <a:ext uri="{FF2B5EF4-FFF2-40B4-BE49-F238E27FC236}">
                  <a16:creationId xmlns:a16="http://schemas.microsoft.com/office/drawing/2014/main" id="{5728C0EE-B801-07C3-FDB3-D7FA91A92ECD}"/>
                </a:ext>
              </a:extLst>
            </p:cNvPr>
            <p:cNvGrpSpPr/>
            <p:nvPr/>
          </p:nvGrpSpPr>
          <p:grpSpPr>
            <a:xfrm>
              <a:off x="477092" y="3314979"/>
              <a:ext cx="11388812" cy="1414914"/>
              <a:chOff x="477092" y="3314979"/>
              <a:chExt cx="11388812" cy="1414914"/>
            </a:xfrm>
          </p:grpSpPr>
          <p:cxnSp>
            <p:nvCxnSpPr>
              <p:cNvPr id="36" name="Straight Connector 35">
                <a:extLst>
                  <a:ext uri="{FF2B5EF4-FFF2-40B4-BE49-F238E27FC236}">
                    <a16:creationId xmlns:a16="http://schemas.microsoft.com/office/drawing/2014/main" id="{27F72516-B68C-FB9A-CECB-1394A303E70D}"/>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37" name="Parallelogram 36">
                <a:extLst>
                  <a:ext uri="{FF2B5EF4-FFF2-40B4-BE49-F238E27FC236}">
                    <a16:creationId xmlns:a16="http://schemas.microsoft.com/office/drawing/2014/main" id="{9C5189F2-B021-9F56-42AC-B691192C654E}"/>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FB22A20-020E-AC9B-AD89-E7074B0206F0}"/>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39" name="Straight Connector 38">
                <a:extLst>
                  <a:ext uri="{FF2B5EF4-FFF2-40B4-BE49-F238E27FC236}">
                    <a16:creationId xmlns:a16="http://schemas.microsoft.com/office/drawing/2014/main" id="{675FFDE3-C4ED-99DB-1E24-DCD95DB90409}"/>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1A7D5F-EAC5-5E04-F4DB-494C58E91732}"/>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41" name="Parallelogram 40">
                <a:extLst>
                  <a:ext uri="{FF2B5EF4-FFF2-40B4-BE49-F238E27FC236}">
                    <a16:creationId xmlns:a16="http://schemas.microsoft.com/office/drawing/2014/main" id="{7A5ED62F-C56A-5209-E1D4-DB5B79753970}"/>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D99CC24-51B8-DC03-BE4E-64A376F44225}"/>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44" name="Parallelogram 43">
                <a:extLst>
                  <a:ext uri="{FF2B5EF4-FFF2-40B4-BE49-F238E27FC236}">
                    <a16:creationId xmlns:a16="http://schemas.microsoft.com/office/drawing/2014/main" id="{FC5E2F41-23C7-D3FF-8AD2-6B3A7E3C3394}"/>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2CEECC8-E70D-A169-D173-8571735C4DF9}"/>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46" name="Straight Connector 45">
                <a:extLst>
                  <a:ext uri="{FF2B5EF4-FFF2-40B4-BE49-F238E27FC236}">
                    <a16:creationId xmlns:a16="http://schemas.microsoft.com/office/drawing/2014/main" id="{4351EBAF-9EB0-232E-36FD-D36E03FD3BFD}"/>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B2C052D-5E72-6E9C-33BF-828D7714A202}"/>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EF36E5EB-67F2-2637-2195-EAC737A02C13}"/>
              </a:ext>
            </a:extLst>
          </p:cNvPr>
          <p:cNvGrpSpPr/>
          <p:nvPr/>
        </p:nvGrpSpPr>
        <p:grpSpPr>
          <a:xfrm>
            <a:off x="0" y="2819822"/>
            <a:ext cx="12188952" cy="4849743"/>
            <a:chOff x="0" y="2813853"/>
            <a:chExt cx="12188952" cy="4849743"/>
          </a:xfrm>
        </p:grpSpPr>
        <p:grpSp>
          <p:nvGrpSpPr>
            <p:cNvPr id="54" name="Group 53">
              <a:extLst>
                <a:ext uri="{FF2B5EF4-FFF2-40B4-BE49-F238E27FC236}">
                  <a16:creationId xmlns:a16="http://schemas.microsoft.com/office/drawing/2014/main" id="{ACE026B8-9DD1-8D54-9FCF-D703BE9F2BFF}"/>
                </a:ext>
              </a:extLst>
            </p:cNvPr>
            <p:cNvGrpSpPr/>
            <p:nvPr/>
          </p:nvGrpSpPr>
          <p:grpSpPr>
            <a:xfrm>
              <a:off x="0" y="2813853"/>
              <a:ext cx="12188952" cy="4849743"/>
              <a:chOff x="0" y="5111166"/>
              <a:chExt cx="12188952" cy="4849743"/>
            </a:xfrm>
          </p:grpSpPr>
          <p:sp>
            <p:nvSpPr>
              <p:cNvPr id="70" name="Freeform 69">
                <a:extLst>
                  <a:ext uri="{FF2B5EF4-FFF2-40B4-BE49-F238E27FC236}">
                    <a16:creationId xmlns:a16="http://schemas.microsoft.com/office/drawing/2014/main" id="{87CD19AB-50C5-8110-499C-C19C280E4CA2}"/>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TextBox 70">
                <a:extLst>
                  <a:ext uri="{FF2B5EF4-FFF2-40B4-BE49-F238E27FC236}">
                    <a16:creationId xmlns:a16="http://schemas.microsoft.com/office/drawing/2014/main" id="{4A704C59-E464-123A-4A79-784992841CE8}"/>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55" name="Group 54">
              <a:extLst>
                <a:ext uri="{FF2B5EF4-FFF2-40B4-BE49-F238E27FC236}">
                  <a16:creationId xmlns:a16="http://schemas.microsoft.com/office/drawing/2014/main" id="{B6F1F754-4521-1541-40E7-955D3BA6D8D4}"/>
                </a:ext>
              </a:extLst>
            </p:cNvPr>
            <p:cNvGrpSpPr/>
            <p:nvPr/>
          </p:nvGrpSpPr>
          <p:grpSpPr>
            <a:xfrm>
              <a:off x="398505" y="3789680"/>
              <a:ext cx="11372434" cy="1414914"/>
              <a:chOff x="398505" y="3789680"/>
              <a:chExt cx="11372434" cy="1414914"/>
            </a:xfrm>
          </p:grpSpPr>
          <p:sp>
            <p:nvSpPr>
              <p:cNvPr id="56" name="Parallelogram 55">
                <a:extLst>
                  <a:ext uri="{FF2B5EF4-FFF2-40B4-BE49-F238E27FC236}">
                    <a16:creationId xmlns:a16="http://schemas.microsoft.com/office/drawing/2014/main" id="{3FF6D053-6F92-A2D0-FFBE-8688DEAC5C20}"/>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000BEC4-7A0D-3C48-5D39-84BF7401774C}"/>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58" name="Straight Connector 57">
                <a:extLst>
                  <a:ext uri="{FF2B5EF4-FFF2-40B4-BE49-F238E27FC236}">
                    <a16:creationId xmlns:a16="http://schemas.microsoft.com/office/drawing/2014/main" id="{2BE940DA-7187-AD74-EF2E-EAA141E1D3A2}"/>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D065EE1-7573-7CBF-DEEF-6B4AAA5CB06D}"/>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0" name="Parallelogram 59">
                <a:extLst>
                  <a:ext uri="{FF2B5EF4-FFF2-40B4-BE49-F238E27FC236}">
                    <a16:creationId xmlns:a16="http://schemas.microsoft.com/office/drawing/2014/main" id="{234C5C6C-6DCD-C20F-FF18-706F4F8A3C93}"/>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0B846E0-3477-42F4-0D06-28EB0D4EB8E1}"/>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62" name="Straight Connector 61">
                <a:extLst>
                  <a:ext uri="{FF2B5EF4-FFF2-40B4-BE49-F238E27FC236}">
                    <a16:creationId xmlns:a16="http://schemas.microsoft.com/office/drawing/2014/main" id="{764ACD11-010D-7F20-5E08-5B70021F1CA1}"/>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045276-22EF-C3A9-2730-090840DC74B1}"/>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4" name="Parallelogram 63">
                <a:extLst>
                  <a:ext uri="{FF2B5EF4-FFF2-40B4-BE49-F238E27FC236}">
                    <a16:creationId xmlns:a16="http://schemas.microsoft.com/office/drawing/2014/main" id="{425DC757-6D5E-E5D1-4F85-BD2C6BC10035}"/>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DF23EDE-B54C-E9AD-BFC4-CAEE3AB4EF12}"/>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66" name="Straight Connector 65">
                <a:extLst>
                  <a:ext uri="{FF2B5EF4-FFF2-40B4-BE49-F238E27FC236}">
                    <a16:creationId xmlns:a16="http://schemas.microsoft.com/office/drawing/2014/main" id="{F6EFA7C8-4E9F-0D9A-AF6D-AAF03BB94BDB}"/>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BF69622-E771-AF7C-EF5F-A91A525BA86B}"/>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68" name="Parallelogram 67">
                <a:extLst>
                  <a:ext uri="{FF2B5EF4-FFF2-40B4-BE49-F238E27FC236}">
                    <a16:creationId xmlns:a16="http://schemas.microsoft.com/office/drawing/2014/main" id="{25EC216E-08E1-A11D-B717-16EDD8F241E5}"/>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9AA3CE9-F241-5BCE-AE67-317BA07A5FB8}"/>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72" name="Group 71">
            <a:extLst>
              <a:ext uri="{FF2B5EF4-FFF2-40B4-BE49-F238E27FC236}">
                <a16:creationId xmlns:a16="http://schemas.microsoft.com/office/drawing/2014/main" id="{6EE27986-201A-001E-CA7B-F74A3303AB13}"/>
              </a:ext>
            </a:extLst>
          </p:cNvPr>
          <p:cNvGrpSpPr/>
          <p:nvPr/>
        </p:nvGrpSpPr>
        <p:grpSpPr>
          <a:xfrm>
            <a:off x="-1" y="5882663"/>
            <a:ext cx="12188952" cy="4849743"/>
            <a:chOff x="-1" y="3330056"/>
            <a:chExt cx="12188952" cy="4849743"/>
          </a:xfrm>
        </p:grpSpPr>
        <p:grpSp>
          <p:nvGrpSpPr>
            <p:cNvPr id="73" name="Group 72">
              <a:extLst>
                <a:ext uri="{FF2B5EF4-FFF2-40B4-BE49-F238E27FC236}">
                  <a16:creationId xmlns:a16="http://schemas.microsoft.com/office/drawing/2014/main" id="{3580100B-776F-D281-A190-794B7BCC12BE}"/>
                </a:ext>
              </a:extLst>
            </p:cNvPr>
            <p:cNvGrpSpPr/>
            <p:nvPr/>
          </p:nvGrpSpPr>
          <p:grpSpPr>
            <a:xfrm>
              <a:off x="-1" y="3330056"/>
              <a:ext cx="12188952" cy="4849743"/>
              <a:chOff x="-1" y="5827497"/>
              <a:chExt cx="12188952" cy="4849743"/>
            </a:xfrm>
          </p:grpSpPr>
          <p:sp>
            <p:nvSpPr>
              <p:cNvPr id="144" name="Freeform 143">
                <a:extLst>
                  <a:ext uri="{FF2B5EF4-FFF2-40B4-BE49-F238E27FC236}">
                    <a16:creationId xmlns:a16="http://schemas.microsoft.com/office/drawing/2014/main" id="{25F64235-E5ED-40F3-A39B-8882F680C453}"/>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TextBox 144">
                <a:extLst>
                  <a:ext uri="{FF2B5EF4-FFF2-40B4-BE49-F238E27FC236}">
                    <a16:creationId xmlns:a16="http://schemas.microsoft.com/office/drawing/2014/main" id="{7154F440-9E71-F22B-3B7E-9B85329539B2}"/>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74" name="Group 73">
              <a:extLst>
                <a:ext uri="{FF2B5EF4-FFF2-40B4-BE49-F238E27FC236}">
                  <a16:creationId xmlns:a16="http://schemas.microsoft.com/office/drawing/2014/main" id="{FC46A1E9-CEFD-29EF-E60F-20784DA2E58F}"/>
                </a:ext>
              </a:extLst>
            </p:cNvPr>
            <p:cNvGrpSpPr/>
            <p:nvPr/>
          </p:nvGrpSpPr>
          <p:grpSpPr>
            <a:xfrm>
              <a:off x="395873" y="4365821"/>
              <a:ext cx="8916569" cy="2230836"/>
              <a:chOff x="395873" y="4365821"/>
              <a:chExt cx="8916569" cy="2230836"/>
            </a:xfrm>
          </p:grpSpPr>
          <p:sp>
            <p:nvSpPr>
              <p:cNvPr id="75" name="TextBox 74">
                <a:extLst>
                  <a:ext uri="{FF2B5EF4-FFF2-40B4-BE49-F238E27FC236}">
                    <a16:creationId xmlns:a16="http://schemas.microsoft.com/office/drawing/2014/main" id="{DF7907E3-7DB5-5E75-75C7-3DEA419FE72B}"/>
                  </a:ext>
                </a:extLst>
              </p:cNvPr>
              <p:cNvSpPr txBox="1"/>
              <p:nvPr/>
            </p:nvSpPr>
            <p:spPr>
              <a:xfrm>
                <a:off x="395873" y="4365821"/>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76" name="TextBox 75">
                <a:extLst>
                  <a:ext uri="{FF2B5EF4-FFF2-40B4-BE49-F238E27FC236}">
                    <a16:creationId xmlns:a16="http://schemas.microsoft.com/office/drawing/2014/main" id="{90C60356-44B2-6EE5-D6A2-1A6D7AC2072F}"/>
                  </a:ext>
                </a:extLst>
              </p:cNvPr>
              <p:cNvSpPr txBox="1"/>
              <p:nvPr/>
            </p:nvSpPr>
            <p:spPr>
              <a:xfrm>
                <a:off x="395873" y="4965441"/>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143" name="TextBox 142">
            <a:extLst>
              <a:ext uri="{FF2B5EF4-FFF2-40B4-BE49-F238E27FC236}">
                <a16:creationId xmlns:a16="http://schemas.microsoft.com/office/drawing/2014/main" id="{4DEE4EAD-C387-D346-3EC9-EEA3AE7EB6BE}"/>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Tree>
    <p:extLst>
      <p:ext uri="{BB962C8B-B14F-4D97-AF65-F5344CB8AC3E}">
        <p14:creationId xmlns:p14="http://schemas.microsoft.com/office/powerpoint/2010/main" val="361035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3"/>
          <a:stretch>
            <a:fillRect/>
          </a:stretch>
        </p:blipFill>
        <p:spPr>
          <a:xfrm>
            <a:off x="455833" y="279641"/>
            <a:ext cx="3569110" cy="706411"/>
          </a:xfrm>
          <a:prstGeom prst="rect">
            <a:avLst/>
          </a:prstGeom>
        </p:spPr>
      </p:pic>
      <p:sp>
        <p:nvSpPr>
          <p:cNvPr id="2" name="TextBox 1">
            <a:extLst>
              <a:ext uri="{FF2B5EF4-FFF2-40B4-BE49-F238E27FC236}">
                <a16:creationId xmlns:a16="http://schemas.microsoft.com/office/drawing/2014/main" id="{992F32E7-3A5D-724A-5467-C73B864558C5}"/>
              </a:ext>
            </a:extLst>
          </p:cNvPr>
          <p:cNvSpPr txBox="1"/>
          <p:nvPr/>
        </p:nvSpPr>
        <p:spPr>
          <a:xfrm>
            <a:off x="424301" y="1022206"/>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A Conversation</a:t>
            </a:r>
          </a:p>
        </p:txBody>
      </p:sp>
      <p:grpSp>
        <p:nvGrpSpPr>
          <p:cNvPr id="82" name="Group 81">
            <a:extLst>
              <a:ext uri="{FF2B5EF4-FFF2-40B4-BE49-F238E27FC236}">
                <a16:creationId xmlns:a16="http://schemas.microsoft.com/office/drawing/2014/main" id="{131125AD-73B3-7BC4-071C-82F2CFC7DDD1}"/>
              </a:ext>
            </a:extLst>
          </p:cNvPr>
          <p:cNvGrpSpPr/>
          <p:nvPr/>
        </p:nvGrpSpPr>
        <p:grpSpPr>
          <a:xfrm>
            <a:off x="0" y="1772116"/>
            <a:ext cx="12188952" cy="4849743"/>
            <a:chOff x="0" y="1784240"/>
            <a:chExt cx="12188952" cy="4849743"/>
          </a:xfrm>
        </p:grpSpPr>
        <p:grpSp>
          <p:nvGrpSpPr>
            <p:cNvPr id="83" name="Group 82">
              <a:extLst>
                <a:ext uri="{FF2B5EF4-FFF2-40B4-BE49-F238E27FC236}">
                  <a16:creationId xmlns:a16="http://schemas.microsoft.com/office/drawing/2014/main" id="{BA77313F-B3A1-3FA4-1561-3AEE37A320A1}"/>
                </a:ext>
              </a:extLst>
            </p:cNvPr>
            <p:cNvGrpSpPr/>
            <p:nvPr/>
          </p:nvGrpSpPr>
          <p:grpSpPr>
            <a:xfrm>
              <a:off x="0" y="1784240"/>
              <a:ext cx="12188952" cy="4849743"/>
              <a:chOff x="0" y="1784240"/>
              <a:chExt cx="12188952" cy="4849743"/>
            </a:xfrm>
          </p:grpSpPr>
          <p:sp>
            <p:nvSpPr>
              <p:cNvPr id="104" name="Freeform 103">
                <a:extLst>
                  <a:ext uri="{FF2B5EF4-FFF2-40B4-BE49-F238E27FC236}">
                    <a16:creationId xmlns:a16="http://schemas.microsoft.com/office/drawing/2014/main" id="{E66DB42C-85FA-5D6E-B1CB-B16D61CC4999}"/>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 name="TextBox 104">
                <a:extLst>
                  <a:ext uri="{FF2B5EF4-FFF2-40B4-BE49-F238E27FC236}">
                    <a16:creationId xmlns:a16="http://schemas.microsoft.com/office/drawing/2014/main" id="{C4A25672-5A08-AD8C-FCDA-26B8AAD803EC}"/>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CORE TRANSACTION</a:t>
                </a:r>
              </a:p>
            </p:txBody>
          </p:sp>
        </p:grpSp>
        <p:grpSp>
          <p:nvGrpSpPr>
            <p:cNvPr id="84" name="Group 83">
              <a:extLst>
                <a:ext uri="{FF2B5EF4-FFF2-40B4-BE49-F238E27FC236}">
                  <a16:creationId xmlns:a16="http://schemas.microsoft.com/office/drawing/2014/main" id="{FF6AA232-002C-291D-F19B-CFD56233EEEA}"/>
                </a:ext>
              </a:extLst>
            </p:cNvPr>
            <p:cNvGrpSpPr/>
            <p:nvPr/>
          </p:nvGrpSpPr>
          <p:grpSpPr>
            <a:xfrm>
              <a:off x="477092" y="2685448"/>
              <a:ext cx="11178988" cy="1414914"/>
              <a:chOff x="477092" y="2685448"/>
              <a:chExt cx="11178988" cy="1414914"/>
            </a:xfrm>
          </p:grpSpPr>
          <p:grpSp>
            <p:nvGrpSpPr>
              <p:cNvPr id="85" name="Group 84">
                <a:extLst>
                  <a:ext uri="{FF2B5EF4-FFF2-40B4-BE49-F238E27FC236}">
                    <a16:creationId xmlns:a16="http://schemas.microsoft.com/office/drawing/2014/main" id="{41E7AB2B-3C2F-5C25-A5B4-607B309EDCD6}"/>
                  </a:ext>
                </a:extLst>
              </p:cNvPr>
              <p:cNvGrpSpPr/>
              <p:nvPr/>
            </p:nvGrpSpPr>
            <p:grpSpPr>
              <a:xfrm>
                <a:off x="477092" y="2980809"/>
                <a:ext cx="11178988" cy="722726"/>
                <a:chOff x="477092" y="2808760"/>
                <a:chExt cx="11178988" cy="722726"/>
              </a:xfrm>
            </p:grpSpPr>
            <p:grpSp>
              <p:nvGrpSpPr>
                <p:cNvPr id="89" name="Group 88">
                  <a:extLst>
                    <a:ext uri="{FF2B5EF4-FFF2-40B4-BE49-F238E27FC236}">
                      <a16:creationId xmlns:a16="http://schemas.microsoft.com/office/drawing/2014/main" id="{724FD83C-A473-994B-E857-5DD37C6E7B0A}"/>
                    </a:ext>
                  </a:extLst>
                </p:cNvPr>
                <p:cNvGrpSpPr/>
                <p:nvPr/>
              </p:nvGrpSpPr>
              <p:grpSpPr>
                <a:xfrm>
                  <a:off x="477092" y="2808760"/>
                  <a:ext cx="2355755" cy="711951"/>
                  <a:chOff x="477092" y="2808760"/>
                  <a:chExt cx="2355755" cy="711951"/>
                </a:xfrm>
              </p:grpSpPr>
              <p:sp>
                <p:nvSpPr>
                  <p:cNvPr id="102" name="Parallelogram 101">
                    <a:extLst>
                      <a:ext uri="{FF2B5EF4-FFF2-40B4-BE49-F238E27FC236}">
                        <a16:creationId xmlns:a16="http://schemas.microsoft.com/office/drawing/2014/main" id="{DDAB192E-88C9-0E19-232B-425AE6549567}"/>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87160995-5FD7-100F-1D6A-CB89EA23CFE5}"/>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90" name="Group 89">
                  <a:extLst>
                    <a:ext uri="{FF2B5EF4-FFF2-40B4-BE49-F238E27FC236}">
                      <a16:creationId xmlns:a16="http://schemas.microsoft.com/office/drawing/2014/main" id="{5AC43A6C-97B3-41E0-AEA4-B4C695220C36}"/>
                    </a:ext>
                  </a:extLst>
                </p:cNvPr>
                <p:cNvGrpSpPr/>
                <p:nvPr/>
              </p:nvGrpSpPr>
              <p:grpSpPr>
                <a:xfrm>
                  <a:off x="3415356" y="2819535"/>
                  <a:ext cx="2355755" cy="711951"/>
                  <a:chOff x="3199743" y="2808760"/>
                  <a:chExt cx="2355755" cy="711951"/>
                </a:xfrm>
              </p:grpSpPr>
              <p:sp>
                <p:nvSpPr>
                  <p:cNvPr id="100" name="Parallelogram 99">
                    <a:extLst>
                      <a:ext uri="{FF2B5EF4-FFF2-40B4-BE49-F238E27FC236}">
                        <a16:creationId xmlns:a16="http://schemas.microsoft.com/office/drawing/2014/main" id="{AD33872A-1E86-2174-EA6F-22E02F38DD72}"/>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ADA04E6-D528-6BCC-903F-19D8E1EEDD86}"/>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91" name="Group 90">
                  <a:extLst>
                    <a:ext uri="{FF2B5EF4-FFF2-40B4-BE49-F238E27FC236}">
                      <a16:creationId xmlns:a16="http://schemas.microsoft.com/office/drawing/2014/main" id="{03FBF05E-1782-6B37-6E98-6C2D38D505AF}"/>
                    </a:ext>
                  </a:extLst>
                </p:cNvPr>
                <p:cNvGrpSpPr/>
                <p:nvPr/>
              </p:nvGrpSpPr>
              <p:grpSpPr>
                <a:xfrm>
                  <a:off x="6367116" y="2817473"/>
                  <a:ext cx="2355755" cy="711951"/>
                  <a:chOff x="5953217" y="2808760"/>
                  <a:chExt cx="2355755" cy="711951"/>
                </a:xfrm>
              </p:grpSpPr>
              <p:sp>
                <p:nvSpPr>
                  <p:cNvPr id="98" name="Parallelogram 97">
                    <a:extLst>
                      <a:ext uri="{FF2B5EF4-FFF2-40B4-BE49-F238E27FC236}">
                        <a16:creationId xmlns:a16="http://schemas.microsoft.com/office/drawing/2014/main" id="{F7A1BD87-29F9-DEB3-7BF0-F7BEA5AF59E9}"/>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8BDE71A9-6E43-4D60-9733-E0FF8F5BE77D}"/>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92" name="Group 91">
                  <a:extLst>
                    <a:ext uri="{FF2B5EF4-FFF2-40B4-BE49-F238E27FC236}">
                      <a16:creationId xmlns:a16="http://schemas.microsoft.com/office/drawing/2014/main" id="{99AE4F33-133F-6A11-6AB3-0DB4F1B37C55}"/>
                    </a:ext>
                  </a:extLst>
                </p:cNvPr>
                <p:cNvGrpSpPr/>
                <p:nvPr/>
              </p:nvGrpSpPr>
              <p:grpSpPr>
                <a:xfrm>
                  <a:off x="9300325" y="2817473"/>
                  <a:ext cx="2355755" cy="711951"/>
                  <a:chOff x="8706691" y="2808760"/>
                  <a:chExt cx="2355755" cy="711951"/>
                </a:xfrm>
              </p:grpSpPr>
              <p:sp>
                <p:nvSpPr>
                  <p:cNvPr id="96" name="Parallelogram 95">
                    <a:extLst>
                      <a:ext uri="{FF2B5EF4-FFF2-40B4-BE49-F238E27FC236}">
                        <a16:creationId xmlns:a16="http://schemas.microsoft.com/office/drawing/2014/main" id="{ECD9AEB7-786E-DB45-65B9-187DE6CBA035}"/>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1630D33-F09A-D0CA-0F9D-C71E7373628B}"/>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93" name="Straight Connector 92">
                  <a:extLst>
                    <a:ext uri="{FF2B5EF4-FFF2-40B4-BE49-F238E27FC236}">
                      <a16:creationId xmlns:a16="http://schemas.microsoft.com/office/drawing/2014/main" id="{2064F7D6-EC0A-DD6E-AD28-9ED5055C76C1}"/>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9AC5BF9-9F9A-3332-9F4D-8D05B6FBD402}"/>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D2D43A-5165-04E7-4A67-48F8C74087D9}"/>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0794575B-FA31-5599-EEE0-E25C3CD32346}"/>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1813403-A73D-7CB5-F3B6-0D6AC8768C80}"/>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A8D8FA6-8760-BC48-955A-9E158F6311CC}"/>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06" name="Group 105">
            <a:extLst>
              <a:ext uri="{FF2B5EF4-FFF2-40B4-BE49-F238E27FC236}">
                <a16:creationId xmlns:a16="http://schemas.microsoft.com/office/drawing/2014/main" id="{FA9F923E-347C-D591-EFE5-27429053FEDA}"/>
              </a:ext>
            </a:extLst>
          </p:cNvPr>
          <p:cNvGrpSpPr/>
          <p:nvPr/>
        </p:nvGrpSpPr>
        <p:grpSpPr>
          <a:xfrm>
            <a:off x="0" y="2296391"/>
            <a:ext cx="12188952" cy="4849743"/>
            <a:chOff x="0" y="2289984"/>
            <a:chExt cx="12188952" cy="4849743"/>
          </a:xfrm>
        </p:grpSpPr>
        <p:grpSp>
          <p:nvGrpSpPr>
            <p:cNvPr id="107" name="Group 106">
              <a:extLst>
                <a:ext uri="{FF2B5EF4-FFF2-40B4-BE49-F238E27FC236}">
                  <a16:creationId xmlns:a16="http://schemas.microsoft.com/office/drawing/2014/main" id="{2C9CD020-61DC-C182-89A2-DBBD06328148}"/>
                </a:ext>
              </a:extLst>
            </p:cNvPr>
            <p:cNvGrpSpPr/>
            <p:nvPr/>
          </p:nvGrpSpPr>
          <p:grpSpPr>
            <a:xfrm>
              <a:off x="0" y="2289984"/>
              <a:ext cx="12188952" cy="4849743"/>
              <a:chOff x="0" y="4439491"/>
              <a:chExt cx="12188952" cy="4849743"/>
            </a:xfrm>
          </p:grpSpPr>
          <p:sp>
            <p:nvSpPr>
              <p:cNvPr id="120" name="Freeform 119">
                <a:extLst>
                  <a:ext uri="{FF2B5EF4-FFF2-40B4-BE49-F238E27FC236}">
                    <a16:creationId xmlns:a16="http://schemas.microsoft.com/office/drawing/2014/main" id="{14943A63-88B4-9615-8D8F-FCEAB3CE4D8E}"/>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TextBox 120">
                <a:extLst>
                  <a:ext uri="{FF2B5EF4-FFF2-40B4-BE49-F238E27FC236}">
                    <a16:creationId xmlns:a16="http://schemas.microsoft.com/office/drawing/2014/main" id="{1D49E684-588D-82DB-B5F9-3A1308F4FD99}"/>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108" name="Group 107">
              <a:extLst>
                <a:ext uri="{FF2B5EF4-FFF2-40B4-BE49-F238E27FC236}">
                  <a16:creationId xmlns:a16="http://schemas.microsoft.com/office/drawing/2014/main" id="{D1F73C8D-8C16-C19F-AF56-42BB33BD4A46}"/>
                </a:ext>
              </a:extLst>
            </p:cNvPr>
            <p:cNvGrpSpPr/>
            <p:nvPr/>
          </p:nvGrpSpPr>
          <p:grpSpPr>
            <a:xfrm>
              <a:off x="477092" y="3314979"/>
              <a:ext cx="11388812" cy="1414914"/>
              <a:chOff x="477092" y="3314979"/>
              <a:chExt cx="11388812" cy="1414914"/>
            </a:xfrm>
          </p:grpSpPr>
          <p:cxnSp>
            <p:nvCxnSpPr>
              <p:cNvPr id="109" name="Straight Connector 108">
                <a:extLst>
                  <a:ext uri="{FF2B5EF4-FFF2-40B4-BE49-F238E27FC236}">
                    <a16:creationId xmlns:a16="http://schemas.microsoft.com/office/drawing/2014/main" id="{90CB5ED0-FC3C-67A4-6209-030D2EA45BBB}"/>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10" name="Parallelogram 109">
                <a:extLst>
                  <a:ext uri="{FF2B5EF4-FFF2-40B4-BE49-F238E27FC236}">
                    <a16:creationId xmlns:a16="http://schemas.microsoft.com/office/drawing/2014/main" id="{85A7E30B-3119-3F0B-5E0E-F44DD0E8E65B}"/>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D53C7090-6209-3799-DC95-AE45A05125F4}"/>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112" name="Straight Connector 111">
                <a:extLst>
                  <a:ext uri="{FF2B5EF4-FFF2-40B4-BE49-F238E27FC236}">
                    <a16:creationId xmlns:a16="http://schemas.microsoft.com/office/drawing/2014/main" id="{FF532E13-5F41-25E4-13D1-9977BB525EF7}"/>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4358205-69C4-DD93-B427-271CAC3E7646}"/>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14" name="Parallelogram 113">
                <a:extLst>
                  <a:ext uri="{FF2B5EF4-FFF2-40B4-BE49-F238E27FC236}">
                    <a16:creationId xmlns:a16="http://schemas.microsoft.com/office/drawing/2014/main" id="{803909E3-6054-13A0-D1EB-E21B14C88E6B}"/>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5BAF7C9B-5F7F-9487-A4EA-8698107E4442}"/>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116" name="Parallelogram 115">
                <a:extLst>
                  <a:ext uri="{FF2B5EF4-FFF2-40B4-BE49-F238E27FC236}">
                    <a16:creationId xmlns:a16="http://schemas.microsoft.com/office/drawing/2014/main" id="{F2EB010B-0D69-E8D9-AAF8-A7C73BE78AB8}"/>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63296CCC-6856-DAC1-4CAD-D20F4B8A3BE7}"/>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118" name="Straight Connector 117">
                <a:extLst>
                  <a:ext uri="{FF2B5EF4-FFF2-40B4-BE49-F238E27FC236}">
                    <a16:creationId xmlns:a16="http://schemas.microsoft.com/office/drawing/2014/main" id="{08DE7AA2-D5FB-80AE-3A41-4CDE4F4CD461}"/>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3245DCA-7CD8-80E2-1D98-9E06043F2F89}"/>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122" name="Group 121">
            <a:extLst>
              <a:ext uri="{FF2B5EF4-FFF2-40B4-BE49-F238E27FC236}">
                <a16:creationId xmlns:a16="http://schemas.microsoft.com/office/drawing/2014/main" id="{C6C14740-CC42-B14C-08C5-9D90845CACEC}"/>
              </a:ext>
            </a:extLst>
          </p:cNvPr>
          <p:cNvGrpSpPr/>
          <p:nvPr/>
        </p:nvGrpSpPr>
        <p:grpSpPr>
          <a:xfrm>
            <a:off x="0" y="2819822"/>
            <a:ext cx="12188952" cy="4849743"/>
            <a:chOff x="0" y="2813853"/>
            <a:chExt cx="12188952" cy="4849743"/>
          </a:xfrm>
        </p:grpSpPr>
        <p:grpSp>
          <p:nvGrpSpPr>
            <p:cNvPr id="123" name="Group 122">
              <a:extLst>
                <a:ext uri="{FF2B5EF4-FFF2-40B4-BE49-F238E27FC236}">
                  <a16:creationId xmlns:a16="http://schemas.microsoft.com/office/drawing/2014/main" id="{A324245A-4158-F684-68B2-C6BBB37A9D27}"/>
                </a:ext>
              </a:extLst>
            </p:cNvPr>
            <p:cNvGrpSpPr/>
            <p:nvPr/>
          </p:nvGrpSpPr>
          <p:grpSpPr>
            <a:xfrm>
              <a:off x="0" y="2813853"/>
              <a:ext cx="12188952" cy="4849743"/>
              <a:chOff x="0" y="5111166"/>
              <a:chExt cx="12188952" cy="4849743"/>
            </a:xfrm>
          </p:grpSpPr>
          <p:sp>
            <p:nvSpPr>
              <p:cNvPr id="139" name="Freeform 138">
                <a:extLst>
                  <a:ext uri="{FF2B5EF4-FFF2-40B4-BE49-F238E27FC236}">
                    <a16:creationId xmlns:a16="http://schemas.microsoft.com/office/drawing/2014/main" id="{855F3427-6BF0-FCD6-3759-44E102F7DEF2}"/>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TextBox 139">
                <a:extLst>
                  <a:ext uri="{FF2B5EF4-FFF2-40B4-BE49-F238E27FC236}">
                    <a16:creationId xmlns:a16="http://schemas.microsoft.com/office/drawing/2014/main" id="{C0DFDA81-A00A-DB2B-845D-4C42D0302088}"/>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124" name="Group 123">
              <a:extLst>
                <a:ext uri="{FF2B5EF4-FFF2-40B4-BE49-F238E27FC236}">
                  <a16:creationId xmlns:a16="http://schemas.microsoft.com/office/drawing/2014/main" id="{FDD9E282-14B1-04AA-C503-DF627FB56A27}"/>
                </a:ext>
              </a:extLst>
            </p:cNvPr>
            <p:cNvGrpSpPr/>
            <p:nvPr/>
          </p:nvGrpSpPr>
          <p:grpSpPr>
            <a:xfrm>
              <a:off x="398505" y="3789680"/>
              <a:ext cx="11372434" cy="1414914"/>
              <a:chOff x="398505" y="3789680"/>
              <a:chExt cx="11372434" cy="1414914"/>
            </a:xfrm>
          </p:grpSpPr>
          <p:sp>
            <p:nvSpPr>
              <p:cNvPr id="125" name="Parallelogram 124">
                <a:extLst>
                  <a:ext uri="{FF2B5EF4-FFF2-40B4-BE49-F238E27FC236}">
                    <a16:creationId xmlns:a16="http://schemas.microsoft.com/office/drawing/2014/main" id="{9BEC48EF-803D-FE7B-C3CE-AEE6F78F099B}"/>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13F58262-1BD5-9890-974E-2B62780A8E56}"/>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127" name="Straight Connector 126">
                <a:extLst>
                  <a:ext uri="{FF2B5EF4-FFF2-40B4-BE49-F238E27FC236}">
                    <a16:creationId xmlns:a16="http://schemas.microsoft.com/office/drawing/2014/main" id="{6F47D56A-2BEB-DF6E-2E26-6E724662AD58}"/>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0EC29BF-A1B8-2963-8244-C89592863C5D}"/>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29" name="Parallelogram 128">
                <a:extLst>
                  <a:ext uri="{FF2B5EF4-FFF2-40B4-BE49-F238E27FC236}">
                    <a16:creationId xmlns:a16="http://schemas.microsoft.com/office/drawing/2014/main" id="{28A81041-0211-90D4-489D-921AD8DA00E3}"/>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421E73B1-7D1D-3973-F59C-A22E74587083}"/>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131" name="Straight Connector 130">
                <a:extLst>
                  <a:ext uri="{FF2B5EF4-FFF2-40B4-BE49-F238E27FC236}">
                    <a16:creationId xmlns:a16="http://schemas.microsoft.com/office/drawing/2014/main" id="{85B03CDC-72FF-98AA-DE67-E8966E570F9C}"/>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1942B70-D2FA-58E2-810E-A24216F95565}"/>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3" name="Parallelogram 132">
                <a:extLst>
                  <a:ext uri="{FF2B5EF4-FFF2-40B4-BE49-F238E27FC236}">
                    <a16:creationId xmlns:a16="http://schemas.microsoft.com/office/drawing/2014/main" id="{E99A194A-9189-24BB-9818-55A35095F82A}"/>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7367A758-8789-0424-8A67-7F96D585E6E7}"/>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135" name="Straight Connector 134">
                <a:extLst>
                  <a:ext uri="{FF2B5EF4-FFF2-40B4-BE49-F238E27FC236}">
                    <a16:creationId xmlns:a16="http://schemas.microsoft.com/office/drawing/2014/main" id="{5A88F4A3-118D-3532-EC2E-59865797170B}"/>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D4F6C9D-352D-05E7-30FF-0CB898EB054F}"/>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7" name="Parallelogram 136">
                <a:extLst>
                  <a:ext uri="{FF2B5EF4-FFF2-40B4-BE49-F238E27FC236}">
                    <a16:creationId xmlns:a16="http://schemas.microsoft.com/office/drawing/2014/main" id="{507059CE-5BC2-B172-570D-34B6AA13435C}"/>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89027A90-29E1-73F7-BC49-94ED650DECE2}"/>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141" name="Group 140">
            <a:extLst>
              <a:ext uri="{FF2B5EF4-FFF2-40B4-BE49-F238E27FC236}">
                <a16:creationId xmlns:a16="http://schemas.microsoft.com/office/drawing/2014/main" id="{DA8CA817-CA0E-3D06-ACD2-4B5A52410EB7}"/>
              </a:ext>
            </a:extLst>
          </p:cNvPr>
          <p:cNvGrpSpPr/>
          <p:nvPr/>
        </p:nvGrpSpPr>
        <p:grpSpPr>
          <a:xfrm>
            <a:off x="-1" y="3349208"/>
            <a:ext cx="12188952" cy="4849743"/>
            <a:chOff x="-1" y="3330056"/>
            <a:chExt cx="12188952" cy="4849743"/>
          </a:xfrm>
        </p:grpSpPr>
        <p:grpSp>
          <p:nvGrpSpPr>
            <p:cNvPr id="142" name="Group 141">
              <a:extLst>
                <a:ext uri="{FF2B5EF4-FFF2-40B4-BE49-F238E27FC236}">
                  <a16:creationId xmlns:a16="http://schemas.microsoft.com/office/drawing/2014/main" id="{AA1325AE-9634-8D99-F1E2-ED507B4A913B}"/>
                </a:ext>
              </a:extLst>
            </p:cNvPr>
            <p:cNvGrpSpPr/>
            <p:nvPr/>
          </p:nvGrpSpPr>
          <p:grpSpPr>
            <a:xfrm>
              <a:off x="-1" y="3330056"/>
              <a:ext cx="12188952" cy="4849743"/>
              <a:chOff x="-1" y="5827497"/>
              <a:chExt cx="12188952" cy="4849743"/>
            </a:xfrm>
          </p:grpSpPr>
          <p:sp>
            <p:nvSpPr>
              <p:cNvPr id="146" name="Freeform 145">
                <a:extLst>
                  <a:ext uri="{FF2B5EF4-FFF2-40B4-BE49-F238E27FC236}">
                    <a16:creationId xmlns:a16="http://schemas.microsoft.com/office/drawing/2014/main" id="{1402C046-BF95-BE76-80E2-C572660B8BB3}"/>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TextBox 146">
                <a:extLst>
                  <a:ext uri="{FF2B5EF4-FFF2-40B4-BE49-F238E27FC236}">
                    <a16:creationId xmlns:a16="http://schemas.microsoft.com/office/drawing/2014/main" id="{5388698F-8F8F-F0F7-71EE-01F332CEC9E4}"/>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143" name="Group 142">
              <a:extLst>
                <a:ext uri="{FF2B5EF4-FFF2-40B4-BE49-F238E27FC236}">
                  <a16:creationId xmlns:a16="http://schemas.microsoft.com/office/drawing/2014/main" id="{C356E57A-01CD-7427-5415-FBF4009EA625}"/>
                </a:ext>
              </a:extLst>
            </p:cNvPr>
            <p:cNvGrpSpPr/>
            <p:nvPr/>
          </p:nvGrpSpPr>
          <p:grpSpPr>
            <a:xfrm>
              <a:off x="395873" y="3961089"/>
              <a:ext cx="8916569" cy="2230836"/>
              <a:chOff x="395873" y="3961089"/>
              <a:chExt cx="8916569" cy="2230836"/>
            </a:xfrm>
          </p:grpSpPr>
          <p:sp>
            <p:nvSpPr>
              <p:cNvPr id="144" name="TextBox 143">
                <a:extLst>
                  <a:ext uri="{FF2B5EF4-FFF2-40B4-BE49-F238E27FC236}">
                    <a16:creationId xmlns:a16="http://schemas.microsoft.com/office/drawing/2014/main" id="{60D6C30C-E46E-9C0C-7D58-E64F45CB8868}"/>
                  </a:ext>
                </a:extLst>
              </p:cNvPr>
              <p:cNvSpPr txBox="1"/>
              <p:nvPr/>
            </p:nvSpPr>
            <p:spPr>
              <a:xfrm>
                <a:off x="395873" y="3961089"/>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145" name="TextBox 144">
                <a:extLst>
                  <a:ext uri="{FF2B5EF4-FFF2-40B4-BE49-F238E27FC236}">
                    <a16:creationId xmlns:a16="http://schemas.microsoft.com/office/drawing/2014/main" id="{C2C8B8BC-450A-E4AA-9F4A-917858D3751F}"/>
                  </a:ext>
                </a:extLst>
              </p:cNvPr>
              <p:cNvSpPr txBox="1"/>
              <p:nvPr/>
            </p:nvSpPr>
            <p:spPr>
              <a:xfrm>
                <a:off x="395873" y="4560709"/>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indent="-457200">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148" name="TextBox 147">
            <a:extLst>
              <a:ext uri="{FF2B5EF4-FFF2-40B4-BE49-F238E27FC236}">
                <a16:creationId xmlns:a16="http://schemas.microsoft.com/office/drawing/2014/main" id="{65E1DFFA-4643-4775-3380-53CB6BA1F1C2}"/>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
        <p:nvSpPr>
          <p:cNvPr id="7" name="Parallelogram 6">
            <a:extLst>
              <a:ext uri="{FF2B5EF4-FFF2-40B4-BE49-F238E27FC236}">
                <a16:creationId xmlns:a16="http://schemas.microsoft.com/office/drawing/2014/main" id="{75EE3EB8-CA14-5EDB-2986-E28BF9A79D81}"/>
              </a:ext>
            </a:extLst>
          </p:cNvPr>
          <p:cNvSpPr/>
          <p:nvPr/>
        </p:nvSpPr>
        <p:spPr>
          <a:xfrm>
            <a:off x="12236342" y="-1776791"/>
            <a:ext cx="20225714" cy="9925341"/>
          </a:xfrm>
          <a:prstGeom prst="parallelogram">
            <a:avLst>
              <a:gd name="adj" fmla="val 93376"/>
            </a:avLst>
          </a:prstGeom>
          <a:solidFill>
            <a:srgbClr val="124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5AC81116-C036-7A3F-47B7-ED2C81DEF3E1}"/>
              </a:ext>
            </a:extLst>
          </p:cNvPr>
          <p:cNvSpPr/>
          <p:nvPr/>
        </p:nvSpPr>
        <p:spPr>
          <a:xfrm>
            <a:off x="-19120375" y="-1776791"/>
            <a:ext cx="20225714" cy="9925341"/>
          </a:xfrm>
          <a:prstGeom prst="parallelogram">
            <a:avLst>
              <a:gd name="adj" fmla="val 93376"/>
            </a:avLst>
          </a:prstGeom>
          <a:solidFill>
            <a:srgbClr val="124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477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1">
                <a:lumMod val="67000"/>
              </a:schemeClr>
            </a:gs>
            <a:gs pos="98000">
              <a:schemeClr val="accent1">
                <a:lumMod val="97000"/>
                <a:lumOff val="3000"/>
              </a:schemeClr>
            </a:gs>
          </a:gsLst>
          <a:lin ang="2700000" scaled="1"/>
          <a:tileRect/>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77E5760-DA81-854C-0F5B-44E074A5FD41}"/>
              </a:ext>
            </a:extLst>
          </p:cNvPr>
          <p:cNvGrpSpPr/>
          <p:nvPr/>
        </p:nvGrpSpPr>
        <p:grpSpPr>
          <a:xfrm>
            <a:off x="1689751" y="-14603"/>
            <a:ext cx="11976935" cy="7455072"/>
            <a:chOff x="1689751" y="-14603"/>
            <a:chExt cx="11976935" cy="7455072"/>
          </a:xfrm>
        </p:grpSpPr>
        <p:sp>
          <p:nvSpPr>
            <p:cNvPr id="48" name="Diagonal Stripe 47">
              <a:extLst>
                <a:ext uri="{FF2B5EF4-FFF2-40B4-BE49-F238E27FC236}">
                  <a16:creationId xmlns:a16="http://schemas.microsoft.com/office/drawing/2014/main" id="{4914EA94-E0A5-7543-48FE-A5B2B8C0FEC1}"/>
                </a:ext>
              </a:extLst>
            </p:cNvPr>
            <p:cNvSpPr/>
            <p:nvPr/>
          </p:nvSpPr>
          <p:spPr>
            <a:xfrm>
              <a:off x="2974853" y="-14603"/>
              <a:ext cx="7455072" cy="7455072"/>
            </a:xfrm>
            <a:prstGeom prst="diagStripe">
              <a:avLst>
                <a:gd name="adj" fmla="val 8539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gonal Stripe 48">
              <a:extLst>
                <a:ext uri="{FF2B5EF4-FFF2-40B4-BE49-F238E27FC236}">
                  <a16:creationId xmlns:a16="http://schemas.microsoft.com/office/drawing/2014/main" id="{67432EB0-0598-C555-7B0C-26C5BAA982A6}"/>
                </a:ext>
              </a:extLst>
            </p:cNvPr>
            <p:cNvSpPr/>
            <p:nvPr/>
          </p:nvSpPr>
          <p:spPr>
            <a:xfrm>
              <a:off x="1689751" y="-14603"/>
              <a:ext cx="7455072" cy="7455072"/>
            </a:xfrm>
            <a:prstGeom prst="diagStripe">
              <a:avLst>
                <a:gd name="adj" fmla="val 961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gonal Stripe 42">
              <a:extLst>
                <a:ext uri="{FF2B5EF4-FFF2-40B4-BE49-F238E27FC236}">
                  <a16:creationId xmlns:a16="http://schemas.microsoft.com/office/drawing/2014/main" id="{339380E9-A390-3C09-5FD6-FE2E0BE45F1E}"/>
                </a:ext>
              </a:extLst>
            </p:cNvPr>
            <p:cNvSpPr/>
            <p:nvPr/>
          </p:nvSpPr>
          <p:spPr>
            <a:xfrm>
              <a:off x="6211614" y="-14603"/>
              <a:ext cx="7455072" cy="7455072"/>
            </a:xfrm>
            <a:prstGeom prst="diagStripe">
              <a:avLst>
                <a:gd name="adj" fmla="val 623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3ED0CE-40DD-23B6-D7C7-B9E6685090F7}"/>
              </a:ext>
            </a:extLst>
          </p:cNvPr>
          <p:cNvPicPr>
            <a:picLocks noChangeAspect="1"/>
          </p:cNvPicPr>
          <p:nvPr/>
        </p:nvPicPr>
        <p:blipFill>
          <a:blip r:embed="rId3"/>
          <a:stretch>
            <a:fillRect/>
          </a:stretch>
        </p:blipFill>
        <p:spPr>
          <a:xfrm>
            <a:off x="455833" y="279641"/>
            <a:ext cx="3569110" cy="706411"/>
          </a:xfrm>
          <a:prstGeom prst="rect">
            <a:avLst/>
          </a:prstGeom>
        </p:spPr>
      </p:pic>
      <p:sp>
        <p:nvSpPr>
          <p:cNvPr id="2" name="TextBox 1">
            <a:extLst>
              <a:ext uri="{FF2B5EF4-FFF2-40B4-BE49-F238E27FC236}">
                <a16:creationId xmlns:a16="http://schemas.microsoft.com/office/drawing/2014/main" id="{992F32E7-3A5D-724A-5467-C73B864558C5}"/>
              </a:ext>
            </a:extLst>
          </p:cNvPr>
          <p:cNvSpPr txBox="1"/>
          <p:nvPr/>
        </p:nvSpPr>
        <p:spPr>
          <a:xfrm>
            <a:off x="424301" y="1022206"/>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A Conversation</a:t>
            </a:r>
          </a:p>
        </p:txBody>
      </p:sp>
      <p:grpSp>
        <p:nvGrpSpPr>
          <p:cNvPr id="82" name="Group 81">
            <a:extLst>
              <a:ext uri="{FF2B5EF4-FFF2-40B4-BE49-F238E27FC236}">
                <a16:creationId xmlns:a16="http://schemas.microsoft.com/office/drawing/2014/main" id="{131125AD-73B3-7BC4-071C-82F2CFC7DDD1}"/>
              </a:ext>
            </a:extLst>
          </p:cNvPr>
          <p:cNvGrpSpPr/>
          <p:nvPr/>
        </p:nvGrpSpPr>
        <p:grpSpPr>
          <a:xfrm>
            <a:off x="0" y="1772116"/>
            <a:ext cx="12188952" cy="4849743"/>
            <a:chOff x="0" y="1784240"/>
            <a:chExt cx="12188952" cy="4849743"/>
          </a:xfrm>
        </p:grpSpPr>
        <p:grpSp>
          <p:nvGrpSpPr>
            <p:cNvPr id="83" name="Group 82">
              <a:extLst>
                <a:ext uri="{FF2B5EF4-FFF2-40B4-BE49-F238E27FC236}">
                  <a16:creationId xmlns:a16="http://schemas.microsoft.com/office/drawing/2014/main" id="{BA77313F-B3A1-3FA4-1561-3AEE37A320A1}"/>
                </a:ext>
              </a:extLst>
            </p:cNvPr>
            <p:cNvGrpSpPr/>
            <p:nvPr/>
          </p:nvGrpSpPr>
          <p:grpSpPr>
            <a:xfrm>
              <a:off x="0" y="1784240"/>
              <a:ext cx="12188952" cy="4849743"/>
              <a:chOff x="0" y="1784240"/>
              <a:chExt cx="12188952" cy="4849743"/>
            </a:xfrm>
          </p:grpSpPr>
          <p:sp>
            <p:nvSpPr>
              <p:cNvPr id="104" name="Freeform 103">
                <a:extLst>
                  <a:ext uri="{FF2B5EF4-FFF2-40B4-BE49-F238E27FC236}">
                    <a16:creationId xmlns:a16="http://schemas.microsoft.com/office/drawing/2014/main" id="{E66DB42C-85FA-5D6E-B1CB-B16D61CC4999}"/>
                  </a:ext>
                </a:extLst>
              </p:cNvPr>
              <p:cNvSpPr/>
              <p:nvPr/>
            </p:nvSpPr>
            <p:spPr>
              <a:xfrm>
                <a:off x="0" y="1784240"/>
                <a:ext cx="12188952" cy="4849743"/>
              </a:xfrm>
              <a:custGeom>
                <a:avLst/>
                <a:gdLst>
                  <a:gd name="connsiteX0" fmla="*/ 530142 w 12188952"/>
                  <a:gd name="connsiteY0" fmla="*/ 0 h 4849743"/>
                  <a:gd name="connsiteX1" fmla="*/ 3590582 w 12188952"/>
                  <a:gd name="connsiteY1" fmla="*/ 0 h 4849743"/>
                  <a:gd name="connsiteX2" fmla="*/ 3724851 w 12188952"/>
                  <a:gd name="connsiteY2" fmla="*/ 134269 h 4849743"/>
                  <a:gd name="connsiteX3" fmla="*/ 3724851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395873 w 12188952"/>
                  <a:gd name="connsiteY8" fmla="*/ 451163 h 4849743"/>
                  <a:gd name="connsiteX9" fmla="*/ 395873 w 12188952"/>
                  <a:gd name="connsiteY9" fmla="*/ 134269 h 4849743"/>
                  <a:gd name="connsiteX10" fmla="*/ 530142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530142" y="0"/>
                    </a:moveTo>
                    <a:lnTo>
                      <a:pt x="3590582" y="0"/>
                    </a:lnTo>
                    <a:cubicBezTo>
                      <a:pt x="3664737" y="0"/>
                      <a:pt x="3724851" y="60114"/>
                      <a:pt x="3724851" y="134269"/>
                    </a:cubicBezTo>
                    <a:lnTo>
                      <a:pt x="3724851" y="451163"/>
                    </a:lnTo>
                    <a:lnTo>
                      <a:pt x="12188952" y="451163"/>
                    </a:lnTo>
                    <a:lnTo>
                      <a:pt x="12188952" y="4849743"/>
                    </a:lnTo>
                    <a:lnTo>
                      <a:pt x="0" y="4849743"/>
                    </a:lnTo>
                    <a:lnTo>
                      <a:pt x="0" y="451163"/>
                    </a:lnTo>
                    <a:lnTo>
                      <a:pt x="395873" y="451163"/>
                    </a:lnTo>
                    <a:lnTo>
                      <a:pt x="395873" y="134269"/>
                    </a:lnTo>
                    <a:cubicBezTo>
                      <a:pt x="395873" y="60114"/>
                      <a:pt x="455987" y="0"/>
                      <a:pt x="530142"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 name="TextBox 104">
                <a:extLst>
                  <a:ext uri="{FF2B5EF4-FFF2-40B4-BE49-F238E27FC236}">
                    <a16:creationId xmlns:a16="http://schemas.microsoft.com/office/drawing/2014/main" id="{C4A25672-5A08-AD8C-FCDA-26B8AAD803EC}"/>
                  </a:ext>
                </a:extLst>
              </p:cNvPr>
              <p:cNvSpPr txBox="1"/>
              <p:nvPr/>
            </p:nvSpPr>
            <p:spPr>
              <a:xfrm>
                <a:off x="395873" y="1835293"/>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INITIAL TRANSACTION</a:t>
                </a:r>
              </a:p>
            </p:txBody>
          </p:sp>
        </p:grpSp>
        <p:grpSp>
          <p:nvGrpSpPr>
            <p:cNvPr id="84" name="Group 83">
              <a:extLst>
                <a:ext uri="{FF2B5EF4-FFF2-40B4-BE49-F238E27FC236}">
                  <a16:creationId xmlns:a16="http://schemas.microsoft.com/office/drawing/2014/main" id="{FF6AA232-002C-291D-F19B-CFD56233EEEA}"/>
                </a:ext>
              </a:extLst>
            </p:cNvPr>
            <p:cNvGrpSpPr/>
            <p:nvPr/>
          </p:nvGrpSpPr>
          <p:grpSpPr>
            <a:xfrm>
              <a:off x="477092" y="2685448"/>
              <a:ext cx="11178988" cy="1414914"/>
              <a:chOff x="477092" y="2685448"/>
              <a:chExt cx="11178988" cy="1414914"/>
            </a:xfrm>
          </p:grpSpPr>
          <p:grpSp>
            <p:nvGrpSpPr>
              <p:cNvPr id="85" name="Group 84">
                <a:extLst>
                  <a:ext uri="{FF2B5EF4-FFF2-40B4-BE49-F238E27FC236}">
                    <a16:creationId xmlns:a16="http://schemas.microsoft.com/office/drawing/2014/main" id="{41E7AB2B-3C2F-5C25-A5B4-607B309EDCD6}"/>
                  </a:ext>
                </a:extLst>
              </p:cNvPr>
              <p:cNvGrpSpPr/>
              <p:nvPr/>
            </p:nvGrpSpPr>
            <p:grpSpPr>
              <a:xfrm>
                <a:off x="477092" y="2980809"/>
                <a:ext cx="11178988" cy="722726"/>
                <a:chOff x="477092" y="2808760"/>
                <a:chExt cx="11178988" cy="722726"/>
              </a:xfrm>
            </p:grpSpPr>
            <p:grpSp>
              <p:nvGrpSpPr>
                <p:cNvPr id="89" name="Group 88">
                  <a:extLst>
                    <a:ext uri="{FF2B5EF4-FFF2-40B4-BE49-F238E27FC236}">
                      <a16:creationId xmlns:a16="http://schemas.microsoft.com/office/drawing/2014/main" id="{724FD83C-A473-994B-E857-5DD37C6E7B0A}"/>
                    </a:ext>
                  </a:extLst>
                </p:cNvPr>
                <p:cNvGrpSpPr/>
                <p:nvPr/>
              </p:nvGrpSpPr>
              <p:grpSpPr>
                <a:xfrm>
                  <a:off x="477092" y="2808760"/>
                  <a:ext cx="2355755" cy="711951"/>
                  <a:chOff x="477092" y="2808760"/>
                  <a:chExt cx="2355755" cy="711951"/>
                </a:xfrm>
              </p:grpSpPr>
              <p:sp>
                <p:nvSpPr>
                  <p:cNvPr id="102" name="Parallelogram 101">
                    <a:extLst>
                      <a:ext uri="{FF2B5EF4-FFF2-40B4-BE49-F238E27FC236}">
                        <a16:creationId xmlns:a16="http://schemas.microsoft.com/office/drawing/2014/main" id="{DDAB192E-88C9-0E19-232B-425AE6549567}"/>
                      </a:ext>
                    </a:extLst>
                  </p:cNvPr>
                  <p:cNvSpPr/>
                  <p:nvPr/>
                </p:nvSpPr>
                <p:spPr>
                  <a:xfrm>
                    <a:off x="477092"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87160995-5FD7-100F-1D6A-CB89EA23CFE5}"/>
                      </a:ext>
                    </a:extLst>
                  </p:cNvPr>
                  <p:cNvSpPr txBox="1"/>
                  <p:nvPr/>
                </p:nvSpPr>
                <p:spPr>
                  <a:xfrm>
                    <a:off x="504630"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a:t>
                    </a:r>
                  </a:p>
                </p:txBody>
              </p:sp>
            </p:grpSp>
            <p:grpSp>
              <p:nvGrpSpPr>
                <p:cNvPr id="90" name="Group 89">
                  <a:extLst>
                    <a:ext uri="{FF2B5EF4-FFF2-40B4-BE49-F238E27FC236}">
                      <a16:creationId xmlns:a16="http://schemas.microsoft.com/office/drawing/2014/main" id="{5AC43A6C-97B3-41E0-AEA4-B4C695220C36}"/>
                    </a:ext>
                  </a:extLst>
                </p:cNvPr>
                <p:cNvGrpSpPr/>
                <p:nvPr/>
              </p:nvGrpSpPr>
              <p:grpSpPr>
                <a:xfrm>
                  <a:off x="3415356" y="2819535"/>
                  <a:ext cx="2355755" cy="711951"/>
                  <a:chOff x="3199743" y="2808760"/>
                  <a:chExt cx="2355755" cy="711951"/>
                </a:xfrm>
              </p:grpSpPr>
              <p:sp>
                <p:nvSpPr>
                  <p:cNvPr id="100" name="Parallelogram 99">
                    <a:extLst>
                      <a:ext uri="{FF2B5EF4-FFF2-40B4-BE49-F238E27FC236}">
                        <a16:creationId xmlns:a16="http://schemas.microsoft.com/office/drawing/2014/main" id="{AD33872A-1E86-2174-EA6F-22E02F38DD72}"/>
                      </a:ext>
                    </a:extLst>
                  </p:cNvPr>
                  <p:cNvSpPr/>
                  <p:nvPr/>
                </p:nvSpPr>
                <p:spPr>
                  <a:xfrm>
                    <a:off x="3199743"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ADA04E6-D528-6BCC-903F-19D8E1EEDD86}"/>
                      </a:ext>
                    </a:extLst>
                  </p:cNvPr>
                  <p:cNvSpPr txBox="1"/>
                  <p:nvPr/>
                </p:nvSpPr>
                <p:spPr>
                  <a:xfrm>
                    <a:off x="3227281"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p:txBody>
              </p:sp>
            </p:grpSp>
            <p:grpSp>
              <p:nvGrpSpPr>
                <p:cNvPr id="91" name="Group 90">
                  <a:extLst>
                    <a:ext uri="{FF2B5EF4-FFF2-40B4-BE49-F238E27FC236}">
                      <a16:creationId xmlns:a16="http://schemas.microsoft.com/office/drawing/2014/main" id="{03FBF05E-1782-6B37-6E98-6C2D38D505AF}"/>
                    </a:ext>
                  </a:extLst>
                </p:cNvPr>
                <p:cNvGrpSpPr/>
                <p:nvPr/>
              </p:nvGrpSpPr>
              <p:grpSpPr>
                <a:xfrm>
                  <a:off x="6367116" y="2817473"/>
                  <a:ext cx="2355755" cy="711951"/>
                  <a:chOff x="5953217" y="2808760"/>
                  <a:chExt cx="2355755" cy="711951"/>
                </a:xfrm>
              </p:grpSpPr>
              <p:sp>
                <p:nvSpPr>
                  <p:cNvPr id="98" name="Parallelogram 97">
                    <a:extLst>
                      <a:ext uri="{FF2B5EF4-FFF2-40B4-BE49-F238E27FC236}">
                        <a16:creationId xmlns:a16="http://schemas.microsoft.com/office/drawing/2014/main" id="{F7A1BD87-29F9-DEB3-7BF0-F7BEA5AF59E9}"/>
                      </a:ext>
                    </a:extLst>
                  </p:cNvPr>
                  <p:cNvSpPr/>
                  <p:nvPr/>
                </p:nvSpPr>
                <p:spPr>
                  <a:xfrm>
                    <a:off x="5953217"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8BDE71A9-6E43-4D60-9733-E0FF8F5BE77D}"/>
                      </a:ext>
                    </a:extLst>
                  </p:cNvPr>
                  <p:cNvSpPr txBox="1"/>
                  <p:nvPr/>
                </p:nvSpPr>
                <p:spPr>
                  <a:xfrm>
                    <a:off x="5980755"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grpSp>
            <p:grpSp>
              <p:nvGrpSpPr>
                <p:cNvPr id="92" name="Group 91">
                  <a:extLst>
                    <a:ext uri="{FF2B5EF4-FFF2-40B4-BE49-F238E27FC236}">
                      <a16:creationId xmlns:a16="http://schemas.microsoft.com/office/drawing/2014/main" id="{99AE4F33-133F-6A11-6AB3-0DB4F1B37C55}"/>
                    </a:ext>
                  </a:extLst>
                </p:cNvPr>
                <p:cNvGrpSpPr/>
                <p:nvPr/>
              </p:nvGrpSpPr>
              <p:grpSpPr>
                <a:xfrm>
                  <a:off x="9300325" y="2817473"/>
                  <a:ext cx="2355755" cy="711951"/>
                  <a:chOff x="8706691" y="2808760"/>
                  <a:chExt cx="2355755" cy="711951"/>
                </a:xfrm>
              </p:grpSpPr>
              <p:sp>
                <p:nvSpPr>
                  <p:cNvPr id="96" name="Parallelogram 95">
                    <a:extLst>
                      <a:ext uri="{FF2B5EF4-FFF2-40B4-BE49-F238E27FC236}">
                        <a16:creationId xmlns:a16="http://schemas.microsoft.com/office/drawing/2014/main" id="{ECD9AEB7-786E-DB45-65B9-187DE6CBA035}"/>
                      </a:ext>
                    </a:extLst>
                  </p:cNvPr>
                  <p:cNvSpPr/>
                  <p:nvPr/>
                </p:nvSpPr>
                <p:spPr>
                  <a:xfrm>
                    <a:off x="8706691" y="280876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1630D33-F09A-D0CA-0F9D-C71E7373628B}"/>
                      </a:ext>
                    </a:extLst>
                  </p:cNvPr>
                  <p:cNvSpPr txBox="1"/>
                  <p:nvPr/>
                </p:nvSpPr>
                <p:spPr>
                  <a:xfrm>
                    <a:off x="8734229" y="297219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cxnSp>
              <p:nvCxnSpPr>
                <p:cNvPr id="93" name="Straight Connector 92">
                  <a:extLst>
                    <a:ext uri="{FF2B5EF4-FFF2-40B4-BE49-F238E27FC236}">
                      <a16:creationId xmlns:a16="http://schemas.microsoft.com/office/drawing/2014/main" id="{2064F7D6-EC0A-DD6E-AD28-9ED5055C76C1}"/>
                    </a:ext>
                  </a:extLst>
                </p:cNvPr>
                <p:cNvCxnSpPr>
                  <a:cxnSpLocks/>
                </p:cNvCxnSpPr>
                <p:nvPr/>
              </p:nvCxnSpPr>
              <p:spPr>
                <a:xfrm flipH="1" flipV="1">
                  <a:off x="2729685"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9AC5BF9-9F9A-3332-9F4D-8D05B6FBD402}"/>
                    </a:ext>
                  </a:extLst>
                </p:cNvPr>
                <p:cNvCxnSpPr>
                  <a:cxnSpLocks/>
                </p:cNvCxnSpPr>
                <p:nvPr/>
              </p:nvCxnSpPr>
              <p:spPr>
                <a:xfrm flipH="1" flipV="1">
                  <a:off x="5687197"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D2D43A-5165-04E7-4A67-48F8C74087D9}"/>
                    </a:ext>
                  </a:extLst>
                </p:cNvPr>
                <p:cNvCxnSpPr>
                  <a:cxnSpLocks/>
                </p:cNvCxnSpPr>
                <p:nvPr/>
              </p:nvCxnSpPr>
              <p:spPr>
                <a:xfrm flipH="1" flipV="1">
                  <a:off x="8630422" y="318677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0794575B-FA31-5599-EEE0-E25C3CD32346}"/>
                  </a:ext>
                </a:extLst>
              </p:cNvPr>
              <p:cNvCxnSpPr/>
              <p:nvPr/>
            </p:nvCxnSpPr>
            <p:spPr>
              <a:xfrm>
                <a:off x="3152236"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1813403-A73D-7CB5-F3B6-0D6AC8768C80}"/>
                  </a:ext>
                </a:extLst>
              </p:cNvPr>
              <p:cNvCxnSpPr/>
              <p:nvPr/>
            </p:nvCxnSpPr>
            <p:spPr>
              <a:xfrm>
                <a:off x="608794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A8D8FA6-8760-BC48-955A-9E158F6311CC}"/>
                  </a:ext>
                </a:extLst>
              </p:cNvPr>
              <p:cNvCxnSpPr/>
              <p:nvPr/>
            </p:nvCxnSpPr>
            <p:spPr>
              <a:xfrm>
                <a:off x="9052522" y="2685448"/>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06" name="Group 105">
            <a:extLst>
              <a:ext uri="{FF2B5EF4-FFF2-40B4-BE49-F238E27FC236}">
                <a16:creationId xmlns:a16="http://schemas.microsoft.com/office/drawing/2014/main" id="{FA9F923E-347C-D591-EFE5-27429053FEDA}"/>
              </a:ext>
            </a:extLst>
          </p:cNvPr>
          <p:cNvGrpSpPr/>
          <p:nvPr/>
        </p:nvGrpSpPr>
        <p:grpSpPr>
          <a:xfrm>
            <a:off x="0" y="2296391"/>
            <a:ext cx="12188952" cy="4849743"/>
            <a:chOff x="0" y="2289984"/>
            <a:chExt cx="12188952" cy="4849743"/>
          </a:xfrm>
        </p:grpSpPr>
        <p:grpSp>
          <p:nvGrpSpPr>
            <p:cNvPr id="107" name="Group 106">
              <a:extLst>
                <a:ext uri="{FF2B5EF4-FFF2-40B4-BE49-F238E27FC236}">
                  <a16:creationId xmlns:a16="http://schemas.microsoft.com/office/drawing/2014/main" id="{2C9CD020-61DC-C182-89A2-DBBD06328148}"/>
                </a:ext>
              </a:extLst>
            </p:cNvPr>
            <p:cNvGrpSpPr/>
            <p:nvPr/>
          </p:nvGrpSpPr>
          <p:grpSpPr>
            <a:xfrm>
              <a:off x="0" y="2289984"/>
              <a:ext cx="12188952" cy="4849743"/>
              <a:chOff x="0" y="4439491"/>
              <a:chExt cx="12188952" cy="4849743"/>
            </a:xfrm>
          </p:grpSpPr>
          <p:sp>
            <p:nvSpPr>
              <p:cNvPr id="120" name="Freeform 119">
                <a:extLst>
                  <a:ext uri="{FF2B5EF4-FFF2-40B4-BE49-F238E27FC236}">
                    <a16:creationId xmlns:a16="http://schemas.microsoft.com/office/drawing/2014/main" id="{14943A63-88B4-9615-8D8F-FCEAB3CE4D8E}"/>
                  </a:ext>
                </a:extLst>
              </p:cNvPr>
              <p:cNvSpPr/>
              <p:nvPr/>
            </p:nvSpPr>
            <p:spPr>
              <a:xfrm>
                <a:off x="0" y="4439491"/>
                <a:ext cx="12188952" cy="4849743"/>
              </a:xfrm>
              <a:custGeom>
                <a:avLst/>
                <a:gdLst>
                  <a:gd name="connsiteX0" fmla="*/ 852007 w 12188952"/>
                  <a:gd name="connsiteY0" fmla="*/ 0 h 4849743"/>
                  <a:gd name="connsiteX1" fmla="*/ 3912447 w 12188952"/>
                  <a:gd name="connsiteY1" fmla="*/ 0 h 4849743"/>
                  <a:gd name="connsiteX2" fmla="*/ 4046716 w 12188952"/>
                  <a:gd name="connsiteY2" fmla="*/ 134269 h 4849743"/>
                  <a:gd name="connsiteX3" fmla="*/ 4046716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717738 w 12188952"/>
                  <a:gd name="connsiteY8" fmla="*/ 451163 h 4849743"/>
                  <a:gd name="connsiteX9" fmla="*/ 717738 w 12188952"/>
                  <a:gd name="connsiteY9" fmla="*/ 134269 h 4849743"/>
                  <a:gd name="connsiteX10" fmla="*/ 852007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852007" y="0"/>
                    </a:moveTo>
                    <a:lnTo>
                      <a:pt x="3912447" y="0"/>
                    </a:lnTo>
                    <a:cubicBezTo>
                      <a:pt x="3986602" y="0"/>
                      <a:pt x="4046716" y="60114"/>
                      <a:pt x="4046716" y="134269"/>
                    </a:cubicBezTo>
                    <a:lnTo>
                      <a:pt x="4046716" y="451163"/>
                    </a:lnTo>
                    <a:lnTo>
                      <a:pt x="12188952" y="451163"/>
                    </a:lnTo>
                    <a:lnTo>
                      <a:pt x="12188952" y="4849743"/>
                    </a:lnTo>
                    <a:lnTo>
                      <a:pt x="0" y="4849743"/>
                    </a:lnTo>
                    <a:lnTo>
                      <a:pt x="0" y="451163"/>
                    </a:lnTo>
                    <a:lnTo>
                      <a:pt x="717738" y="451163"/>
                    </a:lnTo>
                    <a:lnTo>
                      <a:pt x="717738" y="134269"/>
                    </a:lnTo>
                    <a:cubicBezTo>
                      <a:pt x="717738" y="60114"/>
                      <a:pt x="777852" y="0"/>
                      <a:pt x="852007" y="0"/>
                    </a:cubicBezTo>
                    <a:close/>
                  </a:path>
                </a:pathLst>
              </a:cu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TextBox 120">
                <a:extLst>
                  <a:ext uri="{FF2B5EF4-FFF2-40B4-BE49-F238E27FC236}">
                    <a16:creationId xmlns:a16="http://schemas.microsoft.com/office/drawing/2014/main" id="{1D49E684-588D-82DB-B5F9-3A1308F4FD99}"/>
                  </a:ext>
                </a:extLst>
              </p:cNvPr>
              <p:cNvSpPr txBox="1"/>
              <p:nvPr/>
            </p:nvSpPr>
            <p:spPr>
              <a:xfrm>
                <a:off x="717738" y="4490544"/>
                <a:ext cx="3328978"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AIRCRAFT MOVEMENTS</a:t>
                </a:r>
              </a:p>
            </p:txBody>
          </p:sp>
        </p:grpSp>
        <p:grpSp>
          <p:nvGrpSpPr>
            <p:cNvPr id="108" name="Group 107">
              <a:extLst>
                <a:ext uri="{FF2B5EF4-FFF2-40B4-BE49-F238E27FC236}">
                  <a16:creationId xmlns:a16="http://schemas.microsoft.com/office/drawing/2014/main" id="{D1F73C8D-8C16-C19F-AF56-42BB33BD4A46}"/>
                </a:ext>
              </a:extLst>
            </p:cNvPr>
            <p:cNvGrpSpPr/>
            <p:nvPr/>
          </p:nvGrpSpPr>
          <p:grpSpPr>
            <a:xfrm>
              <a:off x="477092" y="3314979"/>
              <a:ext cx="11388812" cy="1414914"/>
              <a:chOff x="477092" y="3314979"/>
              <a:chExt cx="11388812" cy="1414914"/>
            </a:xfrm>
          </p:grpSpPr>
          <p:cxnSp>
            <p:nvCxnSpPr>
              <p:cNvPr id="109" name="Straight Connector 108">
                <a:extLst>
                  <a:ext uri="{FF2B5EF4-FFF2-40B4-BE49-F238E27FC236}">
                    <a16:creationId xmlns:a16="http://schemas.microsoft.com/office/drawing/2014/main" id="{90CB5ED0-FC3C-67A4-6209-030D2EA45BBB}"/>
                  </a:ext>
                </a:extLst>
              </p:cNvPr>
              <p:cNvCxnSpPr/>
              <p:nvPr/>
            </p:nvCxnSpPr>
            <p:spPr>
              <a:xfrm>
                <a:off x="2951703"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10" name="Parallelogram 109">
                <a:extLst>
                  <a:ext uri="{FF2B5EF4-FFF2-40B4-BE49-F238E27FC236}">
                    <a16:creationId xmlns:a16="http://schemas.microsoft.com/office/drawing/2014/main" id="{85A7E30B-3119-3F0B-5E0E-F44DD0E8E65B}"/>
                  </a:ext>
                </a:extLst>
              </p:cNvPr>
              <p:cNvSpPr/>
              <p:nvPr/>
            </p:nvSpPr>
            <p:spPr>
              <a:xfrm>
                <a:off x="307730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D53C7090-6209-3799-DC95-AE45A05125F4}"/>
                  </a:ext>
                </a:extLst>
              </p:cNvPr>
              <p:cNvSpPr txBox="1"/>
              <p:nvPr/>
            </p:nvSpPr>
            <p:spPr>
              <a:xfrm>
                <a:off x="310484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Pre-Buy and Discrepancy Repair</a:t>
                </a:r>
              </a:p>
            </p:txBody>
          </p:sp>
          <p:cxnSp>
            <p:nvCxnSpPr>
              <p:cNvPr id="112" name="Straight Connector 111">
                <a:extLst>
                  <a:ext uri="{FF2B5EF4-FFF2-40B4-BE49-F238E27FC236}">
                    <a16:creationId xmlns:a16="http://schemas.microsoft.com/office/drawing/2014/main" id="{FF532E13-5F41-25E4-13D1-9977BB525EF7}"/>
                  </a:ext>
                </a:extLst>
              </p:cNvPr>
              <p:cNvCxnSpPr>
                <a:cxnSpLocks/>
              </p:cNvCxnSpPr>
              <p:nvPr/>
            </p:nvCxnSpPr>
            <p:spPr>
              <a:xfrm flipH="1" flipV="1">
                <a:off x="7864554" y="3988352"/>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4358205-69C4-DD93-B427-271CAC3E7646}"/>
                  </a:ext>
                </a:extLst>
              </p:cNvPr>
              <p:cNvCxnSpPr/>
              <p:nvPr/>
            </p:nvCxnSpPr>
            <p:spPr>
              <a:xfrm>
                <a:off x="7463988" y="3314979"/>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14" name="Parallelogram 113">
                <a:extLst>
                  <a:ext uri="{FF2B5EF4-FFF2-40B4-BE49-F238E27FC236}">
                    <a16:creationId xmlns:a16="http://schemas.microsoft.com/office/drawing/2014/main" id="{803909E3-6054-13A0-D1EB-E21B14C88E6B}"/>
                  </a:ext>
                </a:extLst>
              </p:cNvPr>
              <p:cNvSpPr/>
              <p:nvPr/>
            </p:nvSpPr>
            <p:spPr>
              <a:xfrm>
                <a:off x="7596828" y="3610340"/>
                <a:ext cx="4269076"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5BAF7C9B-5F7F-9487-A4EA-8698107E4442}"/>
                  </a:ext>
                </a:extLst>
              </p:cNvPr>
              <p:cNvSpPr txBox="1"/>
              <p:nvPr/>
            </p:nvSpPr>
            <p:spPr>
              <a:xfrm>
                <a:off x="7624365" y="3773771"/>
                <a:ext cx="4241539"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Transfer of Title to End-Buyer</a:t>
                </a:r>
              </a:p>
            </p:txBody>
          </p:sp>
          <p:sp>
            <p:nvSpPr>
              <p:cNvPr id="116" name="Parallelogram 115">
                <a:extLst>
                  <a:ext uri="{FF2B5EF4-FFF2-40B4-BE49-F238E27FC236}">
                    <a16:creationId xmlns:a16="http://schemas.microsoft.com/office/drawing/2014/main" id="{F2EB010B-0D69-E8D9-AAF8-A7C73BE78AB8}"/>
                  </a:ext>
                </a:extLst>
              </p:cNvPr>
              <p:cNvSpPr/>
              <p:nvPr/>
            </p:nvSpPr>
            <p:spPr>
              <a:xfrm>
                <a:off x="477092" y="3610340"/>
                <a:ext cx="2355755" cy="711951"/>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63296CCC-6856-DAC1-4CAD-D20F4B8A3BE7}"/>
                  </a:ext>
                </a:extLst>
              </p:cNvPr>
              <p:cNvSpPr txBox="1"/>
              <p:nvPr/>
            </p:nvSpPr>
            <p:spPr>
              <a:xfrm>
                <a:off x="504630" y="3773771"/>
                <a:ext cx="2275148"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End-Seller Use</a:t>
                </a:r>
              </a:p>
            </p:txBody>
          </p:sp>
          <p:cxnSp>
            <p:nvCxnSpPr>
              <p:cNvPr id="118" name="Straight Connector 117">
                <a:extLst>
                  <a:ext uri="{FF2B5EF4-FFF2-40B4-BE49-F238E27FC236}">
                    <a16:creationId xmlns:a16="http://schemas.microsoft.com/office/drawing/2014/main" id="{08DE7AA2-D5FB-80AE-3A41-4CDE4F4CD461}"/>
                  </a:ext>
                </a:extLst>
              </p:cNvPr>
              <p:cNvCxnSpPr>
                <a:cxnSpLocks/>
              </p:cNvCxnSpPr>
              <p:nvPr/>
            </p:nvCxnSpPr>
            <p:spPr>
              <a:xfrm flipH="1">
                <a:off x="2782256"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3245DCA-7CD8-80E2-1D98-9E06043F2F89}"/>
                  </a:ext>
                </a:extLst>
              </p:cNvPr>
              <p:cNvCxnSpPr>
                <a:cxnSpLocks/>
              </p:cNvCxnSpPr>
              <p:nvPr/>
            </p:nvCxnSpPr>
            <p:spPr>
              <a:xfrm flipH="1">
                <a:off x="7304380" y="3985523"/>
                <a:ext cx="340519" cy="1432"/>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122" name="Group 121">
            <a:extLst>
              <a:ext uri="{FF2B5EF4-FFF2-40B4-BE49-F238E27FC236}">
                <a16:creationId xmlns:a16="http://schemas.microsoft.com/office/drawing/2014/main" id="{C6C14740-CC42-B14C-08C5-9D90845CACEC}"/>
              </a:ext>
            </a:extLst>
          </p:cNvPr>
          <p:cNvGrpSpPr/>
          <p:nvPr/>
        </p:nvGrpSpPr>
        <p:grpSpPr>
          <a:xfrm>
            <a:off x="0" y="2819822"/>
            <a:ext cx="12188952" cy="4849743"/>
            <a:chOff x="0" y="2813853"/>
            <a:chExt cx="12188952" cy="4849743"/>
          </a:xfrm>
        </p:grpSpPr>
        <p:grpSp>
          <p:nvGrpSpPr>
            <p:cNvPr id="123" name="Group 122">
              <a:extLst>
                <a:ext uri="{FF2B5EF4-FFF2-40B4-BE49-F238E27FC236}">
                  <a16:creationId xmlns:a16="http://schemas.microsoft.com/office/drawing/2014/main" id="{A324245A-4158-F684-68B2-C6BBB37A9D27}"/>
                </a:ext>
              </a:extLst>
            </p:cNvPr>
            <p:cNvGrpSpPr/>
            <p:nvPr/>
          </p:nvGrpSpPr>
          <p:grpSpPr>
            <a:xfrm>
              <a:off x="0" y="2813853"/>
              <a:ext cx="12188952" cy="4849743"/>
              <a:chOff x="0" y="5111166"/>
              <a:chExt cx="12188952" cy="4849743"/>
            </a:xfrm>
          </p:grpSpPr>
          <p:sp>
            <p:nvSpPr>
              <p:cNvPr id="139" name="Freeform 138">
                <a:extLst>
                  <a:ext uri="{FF2B5EF4-FFF2-40B4-BE49-F238E27FC236}">
                    <a16:creationId xmlns:a16="http://schemas.microsoft.com/office/drawing/2014/main" id="{855F3427-6BF0-FCD6-3759-44E102F7DEF2}"/>
                  </a:ext>
                </a:extLst>
              </p:cNvPr>
              <p:cNvSpPr/>
              <p:nvPr/>
            </p:nvSpPr>
            <p:spPr>
              <a:xfrm>
                <a:off x="0" y="5111166"/>
                <a:ext cx="12188952" cy="4849743"/>
              </a:xfrm>
              <a:custGeom>
                <a:avLst/>
                <a:gdLst>
                  <a:gd name="connsiteX0" fmla="*/ 1207031 w 12188952"/>
                  <a:gd name="connsiteY0" fmla="*/ 0 h 4849743"/>
                  <a:gd name="connsiteX1" fmla="*/ 4352525 w 12188952"/>
                  <a:gd name="connsiteY1" fmla="*/ 0 h 4849743"/>
                  <a:gd name="connsiteX2" fmla="*/ 4486794 w 12188952"/>
                  <a:gd name="connsiteY2" fmla="*/ 134269 h 4849743"/>
                  <a:gd name="connsiteX3" fmla="*/ 4486794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072762 w 12188952"/>
                  <a:gd name="connsiteY8" fmla="*/ 451163 h 4849743"/>
                  <a:gd name="connsiteX9" fmla="*/ 1072762 w 12188952"/>
                  <a:gd name="connsiteY9" fmla="*/ 134269 h 4849743"/>
                  <a:gd name="connsiteX10" fmla="*/ 120703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207031" y="0"/>
                    </a:moveTo>
                    <a:lnTo>
                      <a:pt x="4352525" y="0"/>
                    </a:lnTo>
                    <a:cubicBezTo>
                      <a:pt x="4426680" y="0"/>
                      <a:pt x="4486794" y="60114"/>
                      <a:pt x="4486794" y="134269"/>
                    </a:cubicBezTo>
                    <a:lnTo>
                      <a:pt x="4486794" y="451163"/>
                    </a:lnTo>
                    <a:lnTo>
                      <a:pt x="12188952" y="451163"/>
                    </a:lnTo>
                    <a:lnTo>
                      <a:pt x="12188952" y="4849743"/>
                    </a:lnTo>
                    <a:lnTo>
                      <a:pt x="0" y="4849743"/>
                    </a:lnTo>
                    <a:lnTo>
                      <a:pt x="0" y="451163"/>
                    </a:lnTo>
                    <a:lnTo>
                      <a:pt x="1072762" y="451163"/>
                    </a:lnTo>
                    <a:lnTo>
                      <a:pt x="1072762" y="134269"/>
                    </a:lnTo>
                    <a:cubicBezTo>
                      <a:pt x="1072762" y="60114"/>
                      <a:pt x="1132876" y="0"/>
                      <a:pt x="1207031" y="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TextBox 139">
                <a:extLst>
                  <a:ext uri="{FF2B5EF4-FFF2-40B4-BE49-F238E27FC236}">
                    <a16:creationId xmlns:a16="http://schemas.microsoft.com/office/drawing/2014/main" id="{C0DFDA81-A00A-DB2B-845D-4C42D0302088}"/>
                  </a:ext>
                </a:extLst>
              </p:cNvPr>
              <p:cNvSpPr txBox="1"/>
              <p:nvPr/>
            </p:nvSpPr>
            <p:spPr>
              <a:xfrm>
                <a:off x="1072762" y="5162219"/>
                <a:ext cx="3414032"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BOLT-ON TRANSACTION</a:t>
                </a:r>
              </a:p>
            </p:txBody>
          </p:sp>
        </p:grpSp>
        <p:grpSp>
          <p:nvGrpSpPr>
            <p:cNvPr id="124" name="Group 123">
              <a:extLst>
                <a:ext uri="{FF2B5EF4-FFF2-40B4-BE49-F238E27FC236}">
                  <a16:creationId xmlns:a16="http://schemas.microsoft.com/office/drawing/2014/main" id="{FDD9E282-14B1-04AA-C503-DF627FB56A27}"/>
                </a:ext>
              </a:extLst>
            </p:cNvPr>
            <p:cNvGrpSpPr/>
            <p:nvPr/>
          </p:nvGrpSpPr>
          <p:grpSpPr>
            <a:xfrm>
              <a:off x="398505" y="3789680"/>
              <a:ext cx="11372434" cy="1414914"/>
              <a:chOff x="398505" y="3789680"/>
              <a:chExt cx="11372434" cy="1414914"/>
            </a:xfrm>
          </p:grpSpPr>
          <p:sp>
            <p:nvSpPr>
              <p:cNvPr id="125" name="Parallelogram 124">
                <a:extLst>
                  <a:ext uri="{FF2B5EF4-FFF2-40B4-BE49-F238E27FC236}">
                    <a16:creationId xmlns:a16="http://schemas.microsoft.com/office/drawing/2014/main" id="{9BEC48EF-803D-FE7B-C3CE-AEE6F78F099B}"/>
                  </a:ext>
                </a:extLst>
              </p:cNvPr>
              <p:cNvSpPr/>
              <p:nvPr/>
            </p:nvSpPr>
            <p:spPr>
              <a:xfrm>
                <a:off x="398505"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13F58262-1BD5-9890-974E-2B62780A8E56}"/>
                  </a:ext>
                </a:extLst>
              </p:cNvPr>
              <p:cNvSpPr txBox="1"/>
              <p:nvPr/>
            </p:nvSpPr>
            <p:spPr>
              <a:xfrm>
                <a:off x="439182" y="4120149"/>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End-Buyer /</a:t>
                </a:r>
              </a:p>
              <a:p>
                <a:pPr algn="ctr"/>
                <a:r>
                  <a:rPr lang="en-US" sz="2000" dirty="0">
                    <a:solidFill>
                      <a:srgbClr val="124873"/>
                    </a:solidFill>
                    <a:latin typeface="Calibri" panose="020F0502020204030204" pitchFamily="34" charset="0"/>
                    <a:cs typeface="Calibri" panose="020F0502020204030204" pitchFamily="34" charset="0"/>
                  </a:rPr>
                  <a:t>Secured Lender</a:t>
                </a:r>
              </a:p>
            </p:txBody>
          </p:sp>
          <p:cxnSp>
            <p:nvCxnSpPr>
              <p:cNvPr id="127" name="Straight Connector 126">
                <a:extLst>
                  <a:ext uri="{FF2B5EF4-FFF2-40B4-BE49-F238E27FC236}">
                    <a16:creationId xmlns:a16="http://schemas.microsoft.com/office/drawing/2014/main" id="{6F47D56A-2BEB-DF6E-2E26-6E724662AD58}"/>
                  </a:ext>
                </a:extLst>
              </p:cNvPr>
              <p:cNvCxnSpPr>
                <a:cxnSpLocks/>
              </p:cNvCxnSpPr>
              <p:nvPr/>
            </p:nvCxnSpPr>
            <p:spPr>
              <a:xfrm flipH="1" flipV="1">
                <a:off x="2651098"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0EC29BF-A1B8-2963-8244-C89592863C5D}"/>
                  </a:ext>
                </a:extLst>
              </p:cNvPr>
              <p:cNvCxnSpPr/>
              <p:nvPr/>
            </p:nvCxnSpPr>
            <p:spPr>
              <a:xfrm>
                <a:off x="3073649"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29" name="Parallelogram 128">
                <a:extLst>
                  <a:ext uri="{FF2B5EF4-FFF2-40B4-BE49-F238E27FC236}">
                    <a16:creationId xmlns:a16="http://schemas.microsoft.com/office/drawing/2014/main" id="{28A81041-0211-90D4-489D-921AD8DA00E3}"/>
                  </a:ext>
                </a:extLst>
              </p:cNvPr>
              <p:cNvSpPr/>
              <p:nvPr/>
            </p:nvSpPr>
            <p:spPr>
              <a:xfrm>
                <a:off x="3419498"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421E73B1-7D1D-3973-F59C-A22E74587083}"/>
                  </a:ext>
                </a:extLst>
              </p:cNvPr>
              <p:cNvSpPr txBox="1"/>
              <p:nvPr/>
            </p:nvSpPr>
            <p:spPr>
              <a:xfrm>
                <a:off x="3507019" y="4133788"/>
                <a:ext cx="2171986" cy="707886"/>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1</a:t>
                </a:r>
              </a:p>
              <a:p>
                <a:pPr algn="ctr"/>
                <a:r>
                  <a:rPr lang="en-US" sz="2000" dirty="0">
                    <a:solidFill>
                      <a:srgbClr val="124873"/>
                    </a:solidFill>
                    <a:latin typeface="Calibri" panose="020F0502020204030204" pitchFamily="34" charset="0"/>
                    <a:cs typeface="Calibri" panose="020F0502020204030204" pitchFamily="34" charset="0"/>
                  </a:rPr>
                  <a:t>/ Borrower</a:t>
                </a:r>
              </a:p>
            </p:txBody>
          </p:sp>
          <p:cxnSp>
            <p:nvCxnSpPr>
              <p:cNvPr id="131" name="Straight Connector 130">
                <a:extLst>
                  <a:ext uri="{FF2B5EF4-FFF2-40B4-BE49-F238E27FC236}">
                    <a16:creationId xmlns:a16="http://schemas.microsoft.com/office/drawing/2014/main" id="{85B03CDC-72FF-98AA-DE67-E8966E570F9C}"/>
                  </a:ext>
                </a:extLst>
              </p:cNvPr>
              <p:cNvCxnSpPr>
                <a:cxnSpLocks/>
              </p:cNvCxnSpPr>
              <p:nvPr/>
            </p:nvCxnSpPr>
            <p:spPr>
              <a:xfrm flipH="1" flipV="1">
                <a:off x="5672091"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1942B70-D2FA-58E2-810E-A24216F95565}"/>
                  </a:ext>
                </a:extLst>
              </p:cNvPr>
              <p:cNvCxnSpPr/>
              <p:nvPr/>
            </p:nvCxnSpPr>
            <p:spPr>
              <a:xfrm>
                <a:off x="6094642"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3" name="Parallelogram 132">
                <a:extLst>
                  <a:ext uri="{FF2B5EF4-FFF2-40B4-BE49-F238E27FC236}">
                    <a16:creationId xmlns:a16="http://schemas.microsoft.com/office/drawing/2014/main" id="{E99A194A-9189-24BB-9818-55A35095F82A}"/>
                  </a:ext>
                </a:extLst>
              </p:cNvPr>
              <p:cNvSpPr/>
              <p:nvPr/>
            </p:nvSpPr>
            <p:spPr>
              <a:xfrm>
                <a:off x="6405766"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7367A758-8789-0424-8A67-7F96D585E6E7}"/>
                  </a:ext>
                </a:extLst>
              </p:cNvPr>
              <p:cNvSpPr txBox="1"/>
              <p:nvPr/>
            </p:nvSpPr>
            <p:spPr>
              <a:xfrm>
                <a:off x="6493287"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Intermediary 2</a:t>
                </a:r>
              </a:p>
            </p:txBody>
          </p:sp>
          <p:cxnSp>
            <p:nvCxnSpPr>
              <p:cNvPr id="135" name="Straight Connector 134">
                <a:extLst>
                  <a:ext uri="{FF2B5EF4-FFF2-40B4-BE49-F238E27FC236}">
                    <a16:creationId xmlns:a16="http://schemas.microsoft.com/office/drawing/2014/main" id="{5A88F4A3-118D-3532-EC2E-59865797170B}"/>
                  </a:ext>
                </a:extLst>
              </p:cNvPr>
              <p:cNvCxnSpPr>
                <a:cxnSpLocks/>
              </p:cNvCxnSpPr>
              <p:nvPr/>
            </p:nvCxnSpPr>
            <p:spPr>
              <a:xfrm flipH="1" flipV="1">
                <a:off x="8658359" y="4497137"/>
                <a:ext cx="845102" cy="3368"/>
              </a:xfrm>
              <a:prstGeom prst="line">
                <a:avLst/>
              </a:prstGeom>
              <a:ln w="25400">
                <a:solidFill>
                  <a:srgbClr val="124873"/>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D4F6C9D-352D-05E7-30FF-0CB898EB054F}"/>
                  </a:ext>
                </a:extLst>
              </p:cNvPr>
              <p:cNvCxnSpPr/>
              <p:nvPr/>
            </p:nvCxnSpPr>
            <p:spPr>
              <a:xfrm>
                <a:off x="9080910" y="3789680"/>
                <a:ext cx="0" cy="1414914"/>
              </a:xfrm>
              <a:prstGeom prst="line">
                <a:avLst/>
              </a:prstGeom>
              <a:ln w="12700">
                <a:solidFill>
                  <a:srgbClr val="124873"/>
                </a:solidFill>
                <a:prstDash val="dash"/>
              </a:ln>
            </p:spPr>
            <p:style>
              <a:lnRef idx="1">
                <a:schemeClr val="accent1"/>
              </a:lnRef>
              <a:fillRef idx="0">
                <a:schemeClr val="accent1"/>
              </a:fillRef>
              <a:effectRef idx="0">
                <a:schemeClr val="accent1"/>
              </a:effectRef>
              <a:fontRef idx="minor">
                <a:schemeClr val="tx1"/>
              </a:fontRef>
            </p:style>
          </p:cxnSp>
          <p:sp>
            <p:nvSpPr>
              <p:cNvPr id="137" name="Parallelogram 136">
                <a:extLst>
                  <a:ext uri="{FF2B5EF4-FFF2-40B4-BE49-F238E27FC236}">
                    <a16:creationId xmlns:a16="http://schemas.microsoft.com/office/drawing/2014/main" id="{507059CE-5BC2-B172-570D-34B6AA13435C}"/>
                  </a:ext>
                </a:extLst>
              </p:cNvPr>
              <p:cNvSpPr/>
              <p:nvPr/>
            </p:nvSpPr>
            <p:spPr>
              <a:xfrm>
                <a:off x="9415184" y="4026357"/>
                <a:ext cx="2355755" cy="887077"/>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89027A90-29E1-73F7-BC49-94ED650DECE2}"/>
                  </a:ext>
                </a:extLst>
              </p:cNvPr>
              <p:cNvSpPr txBox="1"/>
              <p:nvPr/>
            </p:nvSpPr>
            <p:spPr>
              <a:xfrm>
                <a:off x="9502705" y="4295788"/>
                <a:ext cx="2171986" cy="400110"/>
              </a:xfrm>
              <a:prstGeom prst="rect">
                <a:avLst/>
              </a:prstGeom>
              <a:noFill/>
            </p:spPr>
            <p:txBody>
              <a:bodyPr wrap="square" rtlCol="0">
                <a:spAutoFit/>
              </a:bodyPr>
              <a:lstStyle/>
              <a:p>
                <a:pPr algn="ctr"/>
                <a:r>
                  <a:rPr lang="en-US" sz="2000" dirty="0">
                    <a:solidFill>
                      <a:srgbClr val="124873"/>
                    </a:solidFill>
                    <a:latin typeface="Calibri" panose="020F0502020204030204" pitchFamily="34" charset="0"/>
                    <a:cs typeface="Calibri" panose="020F0502020204030204" pitchFamily="34" charset="0"/>
                  </a:rPr>
                  <a:t>End Seller</a:t>
                </a:r>
              </a:p>
            </p:txBody>
          </p:sp>
        </p:grpSp>
      </p:grpSp>
      <p:grpSp>
        <p:nvGrpSpPr>
          <p:cNvPr id="141" name="Group 140">
            <a:extLst>
              <a:ext uri="{FF2B5EF4-FFF2-40B4-BE49-F238E27FC236}">
                <a16:creationId xmlns:a16="http://schemas.microsoft.com/office/drawing/2014/main" id="{DA8CA817-CA0E-3D06-ACD2-4B5A52410EB7}"/>
              </a:ext>
            </a:extLst>
          </p:cNvPr>
          <p:cNvGrpSpPr/>
          <p:nvPr/>
        </p:nvGrpSpPr>
        <p:grpSpPr>
          <a:xfrm>
            <a:off x="-1" y="3349208"/>
            <a:ext cx="12188952" cy="4849743"/>
            <a:chOff x="-1" y="3330056"/>
            <a:chExt cx="12188952" cy="4849743"/>
          </a:xfrm>
        </p:grpSpPr>
        <p:grpSp>
          <p:nvGrpSpPr>
            <p:cNvPr id="142" name="Group 141">
              <a:extLst>
                <a:ext uri="{FF2B5EF4-FFF2-40B4-BE49-F238E27FC236}">
                  <a16:creationId xmlns:a16="http://schemas.microsoft.com/office/drawing/2014/main" id="{AA1325AE-9634-8D99-F1E2-ED507B4A913B}"/>
                </a:ext>
              </a:extLst>
            </p:cNvPr>
            <p:cNvGrpSpPr/>
            <p:nvPr/>
          </p:nvGrpSpPr>
          <p:grpSpPr>
            <a:xfrm>
              <a:off x="-1" y="3330056"/>
              <a:ext cx="12188952" cy="4849743"/>
              <a:chOff x="-1" y="5827497"/>
              <a:chExt cx="12188952" cy="4849743"/>
            </a:xfrm>
          </p:grpSpPr>
          <p:sp>
            <p:nvSpPr>
              <p:cNvPr id="146" name="Freeform 145">
                <a:extLst>
                  <a:ext uri="{FF2B5EF4-FFF2-40B4-BE49-F238E27FC236}">
                    <a16:creationId xmlns:a16="http://schemas.microsoft.com/office/drawing/2014/main" id="{1402C046-BF95-BE76-80E2-C572660B8BB3}"/>
                  </a:ext>
                </a:extLst>
              </p:cNvPr>
              <p:cNvSpPr/>
              <p:nvPr/>
            </p:nvSpPr>
            <p:spPr>
              <a:xfrm>
                <a:off x="-1" y="5827497"/>
                <a:ext cx="12188952" cy="4849743"/>
              </a:xfrm>
              <a:custGeom>
                <a:avLst/>
                <a:gdLst>
                  <a:gd name="connsiteX0" fmla="*/ 1622671 w 12188952"/>
                  <a:gd name="connsiteY0" fmla="*/ 0 h 4849743"/>
                  <a:gd name="connsiteX1" fmla="*/ 5639786 w 12188952"/>
                  <a:gd name="connsiteY1" fmla="*/ 0 h 4849743"/>
                  <a:gd name="connsiteX2" fmla="*/ 5774055 w 12188952"/>
                  <a:gd name="connsiteY2" fmla="*/ 134269 h 4849743"/>
                  <a:gd name="connsiteX3" fmla="*/ 5774055 w 12188952"/>
                  <a:gd name="connsiteY3" fmla="*/ 451163 h 4849743"/>
                  <a:gd name="connsiteX4" fmla="*/ 12188952 w 12188952"/>
                  <a:gd name="connsiteY4" fmla="*/ 451163 h 4849743"/>
                  <a:gd name="connsiteX5" fmla="*/ 12188952 w 12188952"/>
                  <a:gd name="connsiteY5" fmla="*/ 4849743 h 4849743"/>
                  <a:gd name="connsiteX6" fmla="*/ 0 w 12188952"/>
                  <a:gd name="connsiteY6" fmla="*/ 4849743 h 4849743"/>
                  <a:gd name="connsiteX7" fmla="*/ 0 w 12188952"/>
                  <a:gd name="connsiteY7" fmla="*/ 451163 h 4849743"/>
                  <a:gd name="connsiteX8" fmla="*/ 1488402 w 12188952"/>
                  <a:gd name="connsiteY8" fmla="*/ 451163 h 4849743"/>
                  <a:gd name="connsiteX9" fmla="*/ 1488402 w 12188952"/>
                  <a:gd name="connsiteY9" fmla="*/ 134269 h 4849743"/>
                  <a:gd name="connsiteX10" fmla="*/ 1622671 w 12188952"/>
                  <a:gd name="connsiteY10" fmla="*/ 0 h 4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2" h="4849743">
                    <a:moveTo>
                      <a:pt x="1622671" y="0"/>
                    </a:moveTo>
                    <a:lnTo>
                      <a:pt x="5639786" y="0"/>
                    </a:lnTo>
                    <a:cubicBezTo>
                      <a:pt x="5713941" y="0"/>
                      <a:pt x="5774055" y="60114"/>
                      <a:pt x="5774055" y="134269"/>
                    </a:cubicBezTo>
                    <a:lnTo>
                      <a:pt x="5774055" y="451163"/>
                    </a:lnTo>
                    <a:lnTo>
                      <a:pt x="12188952" y="451163"/>
                    </a:lnTo>
                    <a:lnTo>
                      <a:pt x="12188952" y="4849743"/>
                    </a:lnTo>
                    <a:lnTo>
                      <a:pt x="0" y="4849743"/>
                    </a:lnTo>
                    <a:lnTo>
                      <a:pt x="0" y="451163"/>
                    </a:lnTo>
                    <a:lnTo>
                      <a:pt x="1488402" y="451163"/>
                    </a:lnTo>
                    <a:lnTo>
                      <a:pt x="1488402" y="134269"/>
                    </a:lnTo>
                    <a:cubicBezTo>
                      <a:pt x="1488402" y="60114"/>
                      <a:pt x="1548516" y="0"/>
                      <a:pt x="1622671"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TextBox 146">
                <a:extLst>
                  <a:ext uri="{FF2B5EF4-FFF2-40B4-BE49-F238E27FC236}">
                    <a16:creationId xmlns:a16="http://schemas.microsoft.com/office/drawing/2014/main" id="{5388698F-8F8F-F0F7-71EE-01F332CEC9E4}"/>
                  </a:ext>
                </a:extLst>
              </p:cNvPr>
              <p:cNvSpPr txBox="1"/>
              <p:nvPr/>
            </p:nvSpPr>
            <p:spPr>
              <a:xfrm>
                <a:off x="1488403" y="5878549"/>
                <a:ext cx="4285651" cy="400110"/>
              </a:xfrm>
              <a:prstGeom prst="rect">
                <a:avLst/>
              </a:prstGeom>
              <a:noFill/>
            </p:spPr>
            <p:txBody>
              <a:bodyPr wrap="square" rtlCol="0">
                <a:spAutoFit/>
              </a:bodyPr>
              <a:lstStyle/>
              <a:p>
                <a:pPr algn="ctr"/>
                <a:r>
                  <a:rPr lang="en-US" sz="2000" spc="100" dirty="0">
                    <a:solidFill>
                      <a:srgbClr val="124873"/>
                    </a:solidFill>
                    <a:latin typeface="Calibri" panose="020F0502020204030204" pitchFamily="34" charset="0"/>
                    <a:cs typeface="Calibri" panose="020F0502020204030204" pitchFamily="34" charset="0"/>
                  </a:rPr>
                  <a:t>PRACTICAL COMPARATIVE LAW</a:t>
                </a:r>
              </a:p>
            </p:txBody>
          </p:sp>
        </p:grpSp>
        <p:grpSp>
          <p:nvGrpSpPr>
            <p:cNvPr id="143" name="Group 142">
              <a:extLst>
                <a:ext uri="{FF2B5EF4-FFF2-40B4-BE49-F238E27FC236}">
                  <a16:creationId xmlns:a16="http://schemas.microsoft.com/office/drawing/2014/main" id="{C356E57A-01CD-7427-5415-FBF4009EA625}"/>
                </a:ext>
              </a:extLst>
            </p:cNvPr>
            <p:cNvGrpSpPr/>
            <p:nvPr/>
          </p:nvGrpSpPr>
          <p:grpSpPr>
            <a:xfrm>
              <a:off x="395873" y="3961089"/>
              <a:ext cx="8916569" cy="2230836"/>
              <a:chOff x="395873" y="3961089"/>
              <a:chExt cx="8916569" cy="2230836"/>
            </a:xfrm>
          </p:grpSpPr>
          <p:sp>
            <p:nvSpPr>
              <p:cNvPr id="144" name="TextBox 143">
                <a:extLst>
                  <a:ext uri="{FF2B5EF4-FFF2-40B4-BE49-F238E27FC236}">
                    <a16:creationId xmlns:a16="http://schemas.microsoft.com/office/drawing/2014/main" id="{60D6C30C-E46E-9C0C-7D58-E64F45CB8868}"/>
                  </a:ext>
                </a:extLst>
              </p:cNvPr>
              <p:cNvSpPr txBox="1"/>
              <p:nvPr/>
            </p:nvSpPr>
            <p:spPr>
              <a:xfrm>
                <a:off x="395873" y="3961089"/>
                <a:ext cx="8916569" cy="523220"/>
              </a:xfrm>
              <a:prstGeom prst="rect">
                <a:avLst/>
              </a:prstGeom>
              <a:noFill/>
            </p:spPr>
            <p:txBody>
              <a:bodyPr wrap="square" rtlCol="0">
                <a:spAutoFit/>
              </a:bodyPr>
              <a:lstStyle/>
              <a:p>
                <a:r>
                  <a:rPr lang="en-US" sz="2800" b="1" dirty="0">
                    <a:solidFill>
                      <a:srgbClr val="124873"/>
                    </a:solidFill>
                    <a:latin typeface="Calibri" panose="020F0502020204030204" pitchFamily="34" charset="0"/>
                    <a:cs typeface="Calibri" panose="020F0502020204030204" pitchFamily="34" charset="0"/>
                  </a:rPr>
                  <a:t>Issues:</a:t>
                </a:r>
              </a:p>
            </p:txBody>
          </p:sp>
          <p:sp>
            <p:nvSpPr>
              <p:cNvPr id="145" name="TextBox 144">
                <a:extLst>
                  <a:ext uri="{FF2B5EF4-FFF2-40B4-BE49-F238E27FC236}">
                    <a16:creationId xmlns:a16="http://schemas.microsoft.com/office/drawing/2014/main" id="{C2C8B8BC-450A-E4AA-9F4A-917858D3751F}"/>
                  </a:ext>
                </a:extLst>
              </p:cNvPr>
              <p:cNvSpPr txBox="1"/>
              <p:nvPr/>
            </p:nvSpPr>
            <p:spPr>
              <a:xfrm>
                <a:off x="395873" y="4560709"/>
                <a:ext cx="8916569" cy="1631216"/>
              </a:xfrm>
              <a:prstGeom prst="rect">
                <a:avLst/>
              </a:prstGeom>
              <a:noFill/>
            </p:spPr>
            <p:txBody>
              <a:bodyPr wrap="square" rtlCol="0">
                <a:spAutoFit/>
              </a:bodyPr>
              <a:lstStyle/>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ea typeface="Calibri"/>
                    <a:cs typeface="Calibri" panose="020F0502020204030204" pitchFamily="34" charset="0"/>
                    <a:sym typeface="Calibri"/>
                  </a:rPr>
                  <a:t>Where are the parties located?</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is their legal system?</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What other factors influence behavior?</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Logistical issues?</a:t>
                </a:r>
              </a:p>
              <a:p>
                <a:pPr marL="457200" marR="0" lvl="0" indent="-457200" algn="l" rtl="0">
                  <a:spcBef>
                    <a:spcPts val="0"/>
                  </a:spcBef>
                  <a:spcAft>
                    <a:spcPts val="0"/>
                  </a:spcAft>
                  <a:buFontTx/>
                  <a:buChar char="-"/>
                </a:pPr>
                <a:r>
                  <a:rPr lang="en-US" sz="2000" dirty="0">
                    <a:solidFill>
                      <a:srgbClr val="1F3864"/>
                    </a:solidFill>
                    <a:latin typeface="Calibri" panose="020F0502020204030204" pitchFamily="34" charset="0"/>
                    <a:cs typeface="Calibri" panose="020F0502020204030204" pitchFamily="34" charset="0"/>
                    <a:sym typeface="Calibri"/>
                  </a:rPr>
                  <a:t>Documentation?</a:t>
                </a:r>
              </a:p>
            </p:txBody>
          </p:sp>
        </p:grpSp>
      </p:grpSp>
      <p:sp>
        <p:nvSpPr>
          <p:cNvPr id="148" name="TextBox 147">
            <a:extLst>
              <a:ext uri="{FF2B5EF4-FFF2-40B4-BE49-F238E27FC236}">
                <a16:creationId xmlns:a16="http://schemas.microsoft.com/office/drawing/2014/main" id="{65E1DFFA-4643-4775-3380-53CB6BA1F1C2}"/>
              </a:ext>
            </a:extLst>
          </p:cNvPr>
          <p:cNvSpPr txBox="1"/>
          <p:nvPr/>
        </p:nvSpPr>
        <p:spPr>
          <a:xfrm>
            <a:off x="751604" y="6422638"/>
            <a:ext cx="10696074" cy="307777"/>
          </a:xfrm>
          <a:prstGeom prst="rect">
            <a:avLst/>
          </a:prstGeom>
          <a:noFill/>
        </p:spPr>
        <p:txBody>
          <a:bodyPr wrap="square" rtlCol="0">
            <a:spAutoFit/>
          </a:bodyPr>
          <a:lstStyle/>
          <a:p>
            <a:pPr algn="ctr"/>
            <a:r>
              <a:rPr lang="en-US" sz="1400" dirty="0">
                <a:solidFill>
                  <a:schemeClr val="accent4"/>
                </a:solidFill>
              </a:rPr>
              <a:t>© 2025 – AIC Global Limited.  All rights reserved.  Proprietary and confidential.  Subject to Disclaimer.</a:t>
            </a:r>
          </a:p>
        </p:txBody>
      </p:sp>
      <p:sp>
        <p:nvSpPr>
          <p:cNvPr id="7" name="Parallelogram 6">
            <a:extLst>
              <a:ext uri="{FF2B5EF4-FFF2-40B4-BE49-F238E27FC236}">
                <a16:creationId xmlns:a16="http://schemas.microsoft.com/office/drawing/2014/main" id="{75EE3EB8-CA14-5EDB-2986-E28BF9A79D81}"/>
              </a:ext>
            </a:extLst>
          </p:cNvPr>
          <p:cNvSpPr/>
          <p:nvPr/>
        </p:nvSpPr>
        <p:spPr>
          <a:xfrm>
            <a:off x="2113285" y="-1776791"/>
            <a:ext cx="20225714" cy="9925341"/>
          </a:xfrm>
          <a:prstGeom prst="parallelogram">
            <a:avLst>
              <a:gd name="adj" fmla="val 93376"/>
            </a:avLst>
          </a:prstGeom>
          <a:solidFill>
            <a:srgbClr val="124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5AC81116-C036-7A3F-47B7-ED2C81DEF3E1}"/>
              </a:ext>
            </a:extLst>
          </p:cNvPr>
          <p:cNvSpPr/>
          <p:nvPr/>
        </p:nvSpPr>
        <p:spPr>
          <a:xfrm>
            <a:off x="-8822071" y="-1776791"/>
            <a:ext cx="20225714" cy="9925341"/>
          </a:xfrm>
          <a:prstGeom prst="parallelogram">
            <a:avLst>
              <a:gd name="adj" fmla="val 93376"/>
            </a:avLst>
          </a:prstGeom>
          <a:solidFill>
            <a:srgbClr val="124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07C6E0-C607-2C3E-D015-C1A3A104D4EA}"/>
              </a:ext>
            </a:extLst>
          </p:cNvPr>
          <p:cNvSpPr txBox="1"/>
          <p:nvPr/>
        </p:nvSpPr>
        <p:spPr>
          <a:xfrm>
            <a:off x="588989" y="1742673"/>
            <a:ext cx="11085701" cy="3693319"/>
          </a:xfrm>
          <a:prstGeom prst="rect">
            <a:avLst/>
          </a:prstGeom>
          <a:noFill/>
        </p:spPr>
        <p:txBody>
          <a:bodyPr wrap="square" rtlCol="0" anchor="ctr">
            <a:spAutoFit/>
          </a:bodyPr>
          <a:lstStyle/>
          <a:p>
            <a:pPr algn="just"/>
            <a:r>
              <a:rPr lang="en-US" sz="1800" dirty="0">
                <a:solidFill>
                  <a:schemeClr val="accent1">
                    <a:lumMod val="40000"/>
                    <a:lumOff val="60000"/>
                  </a:schemeClr>
                </a:solidFill>
              </a:rPr>
              <a:t>“AIC Global Solutions”, the “AIC Global Solutions” logos, and “The Evolved Solution to Close Transactions” are trademarks of AIC Global Limited. The absence of a product or service name or logo from this list does not constitute a waiver of AIC Global Limited’s trademark or other intellectual property rights concerning that name or logo.  By receiving and/or reviewing this presentation, you agree that: (a) This presentation, including all content, materials, and information made available in connection with it, is provided on an "as is" and "as available" basis. We make no representations or warranties of any kind whatsoever for the content of the presentation or the content, materials, and information made available on or in connection with it. Further, we expressly disclaim any express or implied warranties, including, without limitation, non-infringement, merchantability, fitness for a particular purpose, or accuracy. (b) You acknowledge and agree that you will not hold or seek to hold us responsible for this presentation or the content, materials, and information made available in connection with it. (c) This presentation, including all content, materials, and information made available in connection with it, may not be disclosed, reproduced, distributed, published, or quoted from without the prior written consent of AIC Global Limited.</a:t>
            </a:r>
            <a:endParaRPr lang="en-US" dirty="0">
              <a:solidFill>
                <a:schemeClr val="accent1">
                  <a:lumMod val="40000"/>
                  <a:lumOff val="60000"/>
                </a:schemeClr>
              </a:solidFill>
            </a:endParaRPr>
          </a:p>
          <a:p>
            <a:pPr algn="just"/>
            <a:endParaRPr lang="en-US" dirty="0"/>
          </a:p>
        </p:txBody>
      </p:sp>
      <p:sp>
        <p:nvSpPr>
          <p:cNvPr id="5" name="TextBox 4">
            <a:extLst>
              <a:ext uri="{FF2B5EF4-FFF2-40B4-BE49-F238E27FC236}">
                <a16:creationId xmlns:a16="http://schemas.microsoft.com/office/drawing/2014/main" id="{4D532EE6-80AF-36F6-3842-E0870785AEB2}"/>
              </a:ext>
            </a:extLst>
          </p:cNvPr>
          <p:cNvSpPr txBox="1"/>
          <p:nvPr/>
        </p:nvSpPr>
        <p:spPr>
          <a:xfrm>
            <a:off x="576701" y="527225"/>
            <a:ext cx="8564479" cy="769441"/>
          </a:xfrm>
          <a:prstGeom prst="rect">
            <a:avLst/>
          </a:prstGeom>
          <a:noFill/>
        </p:spPr>
        <p:txBody>
          <a:bodyPr wrap="square" rtlCol="0">
            <a:spAutoFit/>
          </a:bodyPr>
          <a:lstStyle/>
          <a:p>
            <a:r>
              <a:rPr lang="en-US" sz="4400" b="1" dirty="0">
                <a:solidFill>
                  <a:srgbClr val="EDEDED"/>
                </a:solidFill>
                <a:latin typeface="Calibri" panose="020F0502020204030204" pitchFamily="34" charset="0"/>
                <a:cs typeface="Calibri" panose="020F0502020204030204" pitchFamily="34" charset="0"/>
              </a:rPr>
              <a:t>Disclaimer</a:t>
            </a:r>
          </a:p>
        </p:txBody>
      </p:sp>
      <p:sp>
        <p:nvSpPr>
          <p:cNvPr id="6" name="Parallelogram 5">
            <a:extLst>
              <a:ext uri="{FF2B5EF4-FFF2-40B4-BE49-F238E27FC236}">
                <a16:creationId xmlns:a16="http://schemas.microsoft.com/office/drawing/2014/main" id="{75B48621-710B-1971-0F75-3AD3382479EC}"/>
              </a:ext>
            </a:extLst>
          </p:cNvPr>
          <p:cNvSpPr/>
          <p:nvPr/>
        </p:nvSpPr>
        <p:spPr>
          <a:xfrm>
            <a:off x="3597926" y="527225"/>
            <a:ext cx="10120866" cy="769441"/>
          </a:xfrm>
          <a:prstGeom prst="parallelogram">
            <a:avLst>
              <a:gd name="adj" fmla="val 7408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8EBD71-2CD0-03E6-0324-8C8ED518475D}"/>
              </a:ext>
            </a:extLst>
          </p:cNvPr>
          <p:cNvSpPr txBox="1"/>
          <p:nvPr/>
        </p:nvSpPr>
        <p:spPr>
          <a:xfrm>
            <a:off x="5606450" y="5958859"/>
            <a:ext cx="5958200" cy="523220"/>
          </a:xfrm>
          <a:prstGeom prst="rect">
            <a:avLst/>
          </a:prstGeom>
          <a:noFill/>
        </p:spPr>
        <p:txBody>
          <a:bodyPr wrap="square" rtlCol="0">
            <a:spAutoFit/>
          </a:bodyPr>
          <a:lstStyle/>
          <a:p>
            <a:pPr algn="r"/>
            <a:r>
              <a:rPr lang="en-US" sz="1400" dirty="0">
                <a:solidFill>
                  <a:schemeClr val="accent1">
                    <a:lumMod val="60000"/>
                    <a:lumOff val="40000"/>
                  </a:schemeClr>
                </a:solidFill>
              </a:rPr>
              <a:t>© 2025 – AIC Global Limited. </a:t>
            </a:r>
          </a:p>
          <a:p>
            <a:pPr algn="r"/>
            <a:r>
              <a:rPr lang="en-US" sz="1400" dirty="0">
                <a:solidFill>
                  <a:schemeClr val="accent1">
                    <a:lumMod val="60000"/>
                    <a:lumOff val="40000"/>
                  </a:schemeClr>
                </a:solidFill>
              </a:rPr>
              <a:t>All rights reserved.  Proprietary and confidential.  Subject to Disclaimer.</a:t>
            </a:r>
          </a:p>
        </p:txBody>
      </p:sp>
      <p:pic>
        <p:nvPicPr>
          <p:cNvPr id="10" name="Picture 9">
            <a:extLst>
              <a:ext uri="{FF2B5EF4-FFF2-40B4-BE49-F238E27FC236}">
                <a16:creationId xmlns:a16="http://schemas.microsoft.com/office/drawing/2014/main" id="{AE89C824-4B01-325C-4DC6-78E1C592B152}"/>
              </a:ext>
            </a:extLst>
          </p:cNvPr>
          <p:cNvPicPr>
            <a:picLocks noChangeAspect="1"/>
          </p:cNvPicPr>
          <p:nvPr/>
        </p:nvPicPr>
        <p:blipFill>
          <a:blip r:embed="rId3"/>
          <a:stretch>
            <a:fillRect/>
          </a:stretch>
        </p:blipFill>
        <p:spPr>
          <a:xfrm>
            <a:off x="680250" y="5772518"/>
            <a:ext cx="3908446" cy="773574"/>
          </a:xfrm>
          <a:prstGeom prst="rect">
            <a:avLst/>
          </a:prstGeom>
        </p:spPr>
      </p:pic>
      <p:pic>
        <p:nvPicPr>
          <p:cNvPr id="18" name="Picture 17" descr="Clouds in the sky above the clouds&#10;&#10;Description automatically generated">
            <a:extLst>
              <a:ext uri="{FF2B5EF4-FFF2-40B4-BE49-F238E27FC236}">
                <a16:creationId xmlns:a16="http://schemas.microsoft.com/office/drawing/2014/main" id="{1CB10F95-B719-C443-07A7-B5CF08A248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7768" y="-3101241"/>
            <a:ext cx="27097339" cy="18044222"/>
          </a:xfrm>
          <a:prstGeom prst="rect">
            <a:avLst/>
          </a:prstGeom>
        </p:spPr>
      </p:pic>
      <p:pic>
        <p:nvPicPr>
          <p:cNvPr id="11" name="Picture 10">
            <a:extLst>
              <a:ext uri="{FF2B5EF4-FFF2-40B4-BE49-F238E27FC236}">
                <a16:creationId xmlns:a16="http://schemas.microsoft.com/office/drawing/2014/main" id="{570D1559-0A0C-7C53-B657-B1D4DABBD93F}"/>
              </a:ext>
            </a:extLst>
          </p:cNvPr>
          <p:cNvPicPr>
            <a:picLocks noChangeAspect="1"/>
          </p:cNvPicPr>
          <p:nvPr/>
        </p:nvPicPr>
        <p:blipFill>
          <a:blip r:embed="rId5"/>
          <a:stretch>
            <a:fillRect/>
          </a:stretch>
        </p:blipFill>
        <p:spPr>
          <a:xfrm>
            <a:off x="16011420" y="4122067"/>
            <a:ext cx="3934824" cy="1767272"/>
          </a:xfrm>
          <a:prstGeom prst="rect">
            <a:avLst/>
          </a:prstGeom>
        </p:spPr>
      </p:pic>
      <p:sp>
        <p:nvSpPr>
          <p:cNvPr id="12" name="Freeform 11">
            <a:extLst>
              <a:ext uri="{FF2B5EF4-FFF2-40B4-BE49-F238E27FC236}">
                <a16:creationId xmlns:a16="http://schemas.microsoft.com/office/drawing/2014/main" id="{239A7998-3A7C-C9B9-31F3-7921F3948706}"/>
              </a:ext>
            </a:extLst>
          </p:cNvPr>
          <p:cNvSpPr/>
          <p:nvPr/>
        </p:nvSpPr>
        <p:spPr>
          <a:xfrm>
            <a:off x="15486785" y="4193564"/>
            <a:ext cx="5836767" cy="1596958"/>
          </a:xfrm>
          <a:custGeom>
            <a:avLst/>
            <a:gdLst>
              <a:gd name="connsiteX0" fmla="*/ 0 w 4933561"/>
              <a:gd name="connsiteY0" fmla="*/ 0 h 1349838"/>
              <a:gd name="connsiteX1" fmla="*/ 4933561 w 4933561"/>
              <a:gd name="connsiteY1" fmla="*/ 0 h 1349838"/>
              <a:gd name="connsiteX2" fmla="*/ 4933561 w 4933561"/>
              <a:gd name="connsiteY2" fmla="*/ 23638 h 1349838"/>
              <a:gd name="connsiteX3" fmla="*/ 4913670 w 4933561"/>
              <a:gd name="connsiteY3" fmla="*/ 34434 h 1349838"/>
              <a:gd name="connsiteX4" fmla="*/ 4568460 w 4933561"/>
              <a:gd name="connsiteY4" fmla="*/ 683696 h 1349838"/>
              <a:gd name="connsiteX5" fmla="*/ 4913670 w 4933561"/>
              <a:gd name="connsiteY5" fmla="*/ 1332958 h 1349838"/>
              <a:gd name="connsiteX6" fmla="*/ 4933561 w 4933561"/>
              <a:gd name="connsiteY6" fmla="*/ 1343755 h 1349838"/>
              <a:gd name="connsiteX7" fmla="*/ 4933561 w 4933561"/>
              <a:gd name="connsiteY7" fmla="*/ 1349838 h 1349838"/>
              <a:gd name="connsiteX8" fmla="*/ 0 w 4933561"/>
              <a:gd name="connsiteY8" fmla="*/ 1349838 h 134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3561" h="1349838">
                <a:moveTo>
                  <a:pt x="0" y="0"/>
                </a:moveTo>
                <a:lnTo>
                  <a:pt x="4933561" y="0"/>
                </a:lnTo>
                <a:lnTo>
                  <a:pt x="4933561" y="23638"/>
                </a:lnTo>
                <a:lnTo>
                  <a:pt x="4913670" y="34434"/>
                </a:lnTo>
                <a:cubicBezTo>
                  <a:pt x="4705395" y="175142"/>
                  <a:pt x="4568460" y="413427"/>
                  <a:pt x="4568460" y="683696"/>
                </a:cubicBezTo>
                <a:cubicBezTo>
                  <a:pt x="4568460" y="953965"/>
                  <a:pt x="4705395" y="1192251"/>
                  <a:pt x="4913670" y="1332958"/>
                </a:cubicBezTo>
                <a:lnTo>
                  <a:pt x="4933561" y="1343755"/>
                </a:lnTo>
                <a:lnTo>
                  <a:pt x="4933561" y="1349838"/>
                </a:lnTo>
                <a:lnTo>
                  <a:pt x="0" y="1349838"/>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D4F03099-0F22-C75C-C4B3-1B8CB59382EB}"/>
              </a:ext>
            </a:extLst>
          </p:cNvPr>
          <p:cNvGrpSpPr/>
          <p:nvPr/>
        </p:nvGrpSpPr>
        <p:grpSpPr>
          <a:xfrm>
            <a:off x="16600775" y="-2578603"/>
            <a:ext cx="15269020" cy="13544336"/>
            <a:chOff x="5201943" y="-2578603"/>
            <a:chExt cx="15269020" cy="13544336"/>
          </a:xfrm>
        </p:grpSpPr>
        <p:sp>
          <p:nvSpPr>
            <p:cNvPr id="15" name="Diagonal Stripe 14">
              <a:extLst>
                <a:ext uri="{FF2B5EF4-FFF2-40B4-BE49-F238E27FC236}">
                  <a16:creationId xmlns:a16="http://schemas.microsoft.com/office/drawing/2014/main" id="{CFBA06B3-4363-9DA3-0F73-63160E09C52E}"/>
                </a:ext>
              </a:extLst>
            </p:cNvPr>
            <p:cNvSpPr/>
            <p:nvPr/>
          </p:nvSpPr>
          <p:spPr>
            <a:xfrm rot="13500000">
              <a:off x="6926627" y="-2578603"/>
              <a:ext cx="13544336" cy="13544336"/>
            </a:xfrm>
            <a:prstGeom prst="diagStripe">
              <a:avLst>
                <a:gd name="adj" fmla="val 8357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FFD98978-AA4E-DDA3-3BA2-E13C6A0D1F63}"/>
                </a:ext>
              </a:extLst>
            </p:cNvPr>
            <p:cNvSpPr txBox="1"/>
            <p:nvPr/>
          </p:nvSpPr>
          <p:spPr>
            <a:xfrm>
              <a:off x="5201943" y="4383599"/>
              <a:ext cx="2566997" cy="369332"/>
            </a:xfrm>
            <a:prstGeom prst="rect">
              <a:avLst/>
            </a:prstGeom>
            <a:noFill/>
          </p:spPr>
          <p:txBody>
            <a:bodyPr wrap="square" rtlCol="0">
              <a:spAutoFit/>
            </a:bodyPr>
            <a:lstStyle/>
            <a:p>
              <a:r>
                <a:rPr lang="en-US" b="1" dirty="0">
                  <a:solidFill>
                    <a:srgbClr val="124873"/>
                  </a:solidFill>
                  <a:latin typeface="Calibri" panose="020F0502020204030204" pitchFamily="34" charset="0"/>
                  <a:cs typeface="Calibri" panose="020F0502020204030204" pitchFamily="34" charset="0"/>
                </a:rPr>
                <a:t>AIC Global Limited</a:t>
              </a:r>
            </a:p>
          </p:txBody>
        </p:sp>
        <p:sp>
          <p:nvSpPr>
            <p:cNvPr id="17" name="TextBox 16">
              <a:extLst>
                <a:ext uri="{FF2B5EF4-FFF2-40B4-BE49-F238E27FC236}">
                  <a16:creationId xmlns:a16="http://schemas.microsoft.com/office/drawing/2014/main" id="{1645FB06-CFFA-2D3B-4C2E-91FFF0789ECB}"/>
                </a:ext>
              </a:extLst>
            </p:cNvPr>
            <p:cNvSpPr txBox="1"/>
            <p:nvPr/>
          </p:nvSpPr>
          <p:spPr>
            <a:xfrm>
              <a:off x="5707820" y="4807082"/>
              <a:ext cx="5282412" cy="719171"/>
            </a:xfrm>
            <a:prstGeom prst="rect">
              <a:avLst/>
            </a:prstGeom>
            <a:noFill/>
          </p:spPr>
          <p:txBody>
            <a:bodyPr wrap="square" rtlCol="0">
              <a:spAutoFit/>
            </a:bodyPr>
            <a:lstStyle/>
            <a:p>
              <a:pPr marL="0" lvl="0" indent="0" algn="l" rtl="0">
                <a:lnSpc>
                  <a:spcPct val="90000"/>
                </a:lnSpc>
                <a:spcBef>
                  <a:spcPts val="0"/>
                </a:spcBef>
                <a:spcAft>
                  <a:spcPts val="0"/>
                </a:spcAft>
                <a:buClr>
                  <a:schemeClr val="lt1"/>
                </a:buClr>
                <a:buSzPts val="1800"/>
                <a:buNone/>
              </a:pPr>
              <a:r>
                <a:rPr lang="en-US" dirty="0">
                  <a:solidFill>
                    <a:srgbClr val="124873"/>
                  </a:solidFill>
                  <a:latin typeface="Calibri" panose="020F0502020204030204" pitchFamily="34" charset="0"/>
                  <a:cs typeface="Calibri" panose="020F0502020204030204" pitchFamily="34" charset="0"/>
                </a:rPr>
                <a:t>24 Old Queen St, London SW1H 9HP, UK</a:t>
              </a:r>
            </a:p>
            <a:p>
              <a:pPr marL="0" lvl="0" indent="0" algn="l" rtl="0">
                <a:lnSpc>
                  <a:spcPct val="90000"/>
                </a:lnSpc>
                <a:spcBef>
                  <a:spcPts val="1000"/>
                </a:spcBef>
                <a:spcAft>
                  <a:spcPts val="0"/>
                </a:spcAft>
                <a:buClr>
                  <a:schemeClr val="lt1"/>
                </a:buClr>
                <a:buSzPts val="1800"/>
                <a:buNone/>
              </a:pPr>
              <a:r>
                <a:rPr lang="en-US" dirty="0">
                  <a:solidFill>
                    <a:srgbClr val="124873"/>
                  </a:solidFill>
                  <a:latin typeface="Calibri" panose="020F0502020204030204" pitchFamily="34" charset="0"/>
                  <a:cs typeface="Calibri" panose="020F0502020204030204" pitchFamily="34" charset="0"/>
                </a:rPr>
                <a:t>        T: +44 203 983 3735   |   </a:t>
              </a:r>
              <a:r>
                <a:rPr lang="en-US" dirty="0" err="1">
                  <a:solidFill>
                    <a:srgbClr val="124873"/>
                  </a:solidFill>
                  <a:latin typeface="Calibri" panose="020F0502020204030204" pitchFamily="34" charset="0"/>
                  <a:cs typeface="Calibri" panose="020F0502020204030204" pitchFamily="34" charset="0"/>
                </a:rPr>
                <a:t>www.aicglobal.com</a:t>
              </a:r>
              <a:endParaRPr lang="en-US" dirty="0">
                <a:solidFill>
                  <a:srgbClr val="124873"/>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502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1438</Words>
  <Application>Microsoft Macintosh PowerPoint</Application>
  <PresentationFormat>Widescreen</PresentationFormat>
  <Paragraphs>244</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DINPro-Bold</vt:lpstr>
      <vt:lpstr>DINPro-Regular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Sydni Nasada</dc:creator>
  <cp:lastModifiedBy>Eric Lewin</cp:lastModifiedBy>
  <cp:revision>14</cp:revision>
  <dcterms:created xsi:type="dcterms:W3CDTF">2023-09-11T15:16:28Z</dcterms:created>
  <dcterms:modified xsi:type="dcterms:W3CDTF">2025-03-17T16:15:36Z</dcterms:modified>
</cp:coreProperties>
</file>